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69"/>
  </p:notesMasterIdLst>
  <p:handoutMasterIdLst>
    <p:handoutMasterId r:id="rId70"/>
  </p:handoutMasterIdLst>
  <p:sldIdLst>
    <p:sldId id="355" r:id="rId7"/>
    <p:sldId id="360" r:id="rId8"/>
    <p:sldId id="366" r:id="rId9"/>
    <p:sldId id="411" r:id="rId10"/>
    <p:sldId id="408" r:id="rId11"/>
    <p:sldId id="420" r:id="rId12"/>
    <p:sldId id="362" r:id="rId13"/>
    <p:sldId id="369" r:id="rId14"/>
    <p:sldId id="417" r:id="rId15"/>
    <p:sldId id="370" r:id="rId16"/>
    <p:sldId id="371" r:id="rId17"/>
    <p:sldId id="418" r:id="rId18"/>
    <p:sldId id="378" r:id="rId19"/>
    <p:sldId id="376" r:id="rId20"/>
    <p:sldId id="419" r:id="rId21"/>
    <p:sldId id="382" r:id="rId22"/>
    <p:sldId id="383" r:id="rId23"/>
    <p:sldId id="380" r:id="rId24"/>
    <p:sldId id="363" r:id="rId25"/>
    <p:sldId id="407" r:id="rId26"/>
    <p:sldId id="413" r:id="rId27"/>
    <p:sldId id="364" r:id="rId28"/>
    <p:sldId id="385" r:id="rId29"/>
    <p:sldId id="384" r:id="rId30"/>
    <p:sldId id="414" r:id="rId31"/>
    <p:sldId id="387" r:id="rId32"/>
    <p:sldId id="426" r:id="rId33"/>
    <p:sldId id="394" r:id="rId34"/>
    <p:sldId id="400" r:id="rId35"/>
    <p:sldId id="395" r:id="rId36"/>
    <p:sldId id="392" r:id="rId37"/>
    <p:sldId id="393" r:id="rId38"/>
    <p:sldId id="398" r:id="rId39"/>
    <p:sldId id="399" r:id="rId40"/>
    <p:sldId id="429" r:id="rId41"/>
    <p:sldId id="404" r:id="rId42"/>
    <p:sldId id="405" r:id="rId43"/>
    <p:sldId id="403" r:id="rId44"/>
    <p:sldId id="402" r:id="rId45"/>
    <p:sldId id="365" r:id="rId46"/>
    <p:sldId id="406" r:id="rId47"/>
    <p:sldId id="412" r:id="rId48"/>
    <p:sldId id="357" r:id="rId49"/>
    <p:sldId id="425" r:id="rId50"/>
    <p:sldId id="415" r:id="rId51"/>
    <p:sldId id="372" r:id="rId52"/>
    <p:sldId id="373" r:id="rId53"/>
    <p:sldId id="374" r:id="rId54"/>
    <p:sldId id="375" r:id="rId55"/>
    <p:sldId id="422" r:id="rId56"/>
    <p:sldId id="386" r:id="rId57"/>
    <p:sldId id="388" r:id="rId58"/>
    <p:sldId id="421" r:id="rId59"/>
    <p:sldId id="390" r:id="rId60"/>
    <p:sldId id="423" r:id="rId61"/>
    <p:sldId id="427" r:id="rId62"/>
    <p:sldId id="424" r:id="rId63"/>
    <p:sldId id="431" r:id="rId64"/>
    <p:sldId id="428" r:id="rId65"/>
    <p:sldId id="430" r:id="rId66"/>
    <p:sldId id="391" r:id="rId67"/>
    <p:sldId id="432" r:id="rId68"/>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3"/>
    <a:srgbClr val="98C6EA"/>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20" autoAdjust="0"/>
    <p:restoredTop sz="94744" autoAdjust="0"/>
  </p:normalViewPr>
  <p:slideViewPr>
    <p:cSldViewPr snapToGrid="0">
      <p:cViewPr>
        <p:scale>
          <a:sx n="100" d="100"/>
          <a:sy n="100" d="100"/>
        </p:scale>
        <p:origin x="1042" y="58"/>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19/08/2024</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19/08/2024</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In AGMG, there are two parts, which are Hu model and Time modulating function.</a:t>
            </a:r>
          </a:p>
          <a:p>
            <a:endParaRPr lang="en-US" dirty="0"/>
          </a:p>
          <a:p>
            <a:r>
              <a:rPr lang="en-US" dirty="0"/>
              <a:t>In Hu model, we assume </a:t>
            </a:r>
            <a:r>
              <a:rPr lang="en-US" altLang="zh-TW" dirty="0"/>
              <a:t>the soil layer is the SDOF system, which is controlled by predominated frequency, omega and damping ratio, zeta.</a:t>
            </a:r>
            <a:endParaRPr lang="en-US" dirty="0"/>
          </a:p>
          <a:p>
            <a:r>
              <a:rPr lang="en-US" dirty="0"/>
              <a:t>The rock acceleration is </a:t>
            </a:r>
            <a:r>
              <a:rPr lang="en-US" altLang="zh-TW" dirty="0"/>
              <a:t>Gaussian white noise filtering by the high-pass filter, where the cutoff frequency is controlled by rh.</a:t>
            </a:r>
          </a:p>
          <a:p>
            <a:endParaRPr lang="en-US" dirty="0"/>
          </a:p>
          <a:p>
            <a:r>
              <a:rPr lang="en-US" dirty="0"/>
              <a:t>For time modulating function, it is a gamma-probability-density-function-shape-like curve which is controlled by the duration and the time where the largest amplitude occurs. </a:t>
            </a:r>
          </a:p>
          <a:p>
            <a:endParaRPr lang="en-US" dirty="0"/>
          </a:p>
          <a:p>
            <a:r>
              <a:rPr lang="en-US" dirty="0"/>
              <a:t>When we build the Frequency response function of Hu model, we dot product it with Gaussian white noise in frequency domain then transfer it back to time domain by IFFT. After this, we dot product it with time modulating function again then normalized it. </a:t>
            </a:r>
          </a:p>
          <a:p>
            <a:r>
              <a:rPr lang="en-US" dirty="0"/>
              <a:t>In the end, we control the amplitude of this ground motion by peak ground acceleration.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573338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flow chart of it. </a:t>
            </a:r>
          </a:p>
          <a:p>
            <a:endParaRPr lang="en-US" dirty="0"/>
          </a:p>
          <a:p>
            <a:r>
              <a:rPr lang="en-US" dirty="0"/>
              <a:t>The modal parameters for building AGMG can be first extracted by nonlinear least square method. And we build the frequency response function based on recorded ground motion.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1161069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105596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we perform baseline correction.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429006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get the artificial ground motion like recorded one.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14</a:t>
            </a:fld>
            <a:endParaRPr lang="en-GB"/>
          </a:p>
        </p:txBody>
      </p:sp>
    </p:spTree>
    <p:extLst>
      <p:ext uri="{BB962C8B-B14F-4D97-AF65-F5344CB8AC3E}">
        <p14:creationId xmlns:p14="http://schemas.microsoft.com/office/powerpoint/2010/main" val="3408509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145339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mixed effect model is similar to linear regression model that can describe the relationship between seismic parameter and model parameter.</a:t>
            </a:r>
          </a:p>
          <a:p>
            <a:r>
              <a:rPr lang="en-US" dirty="0"/>
              <a:t>The reason why we used linear mixed effect model instead of simple linear regression one is because:</a:t>
            </a:r>
          </a:p>
          <a:p>
            <a:endParaRPr lang="en-US" dirty="0"/>
          </a:p>
          <a:p>
            <a:r>
              <a:rPr lang="en-US" dirty="0"/>
              <a:t>Usually, when earthquake occurs, there are several seismic stations will record the ground motions,  which mean each event might have several different results based on different rupture distances of the stations.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16</a:t>
            </a:fld>
            <a:endParaRPr lang="en-GB"/>
          </a:p>
        </p:txBody>
      </p:sp>
    </p:spTree>
    <p:extLst>
      <p:ext uri="{BB962C8B-B14F-4D97-AF65-F5344CB8AC3E}">
        <p14:creationId xmlns:p14="http://schemas.microsoft.com/office/powerpoint/2010/main" val="3275057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apply the SBGMG, I tried to validate it by response spectral analysis.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877370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there are two examples that I compare the recorded ground motion with 50 artificial one from the SBGMG using same seismic parameters, which they show the similar pattern and the recorded ground motions are coved by artificial one.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18</a:t>
            </a:fld>
            <a:endParaRPr lang="en-GB"/>
          </a:p>
        </p:txBody>
      </p:sp>
    </p:spTree>
    <p:extLst>
      <p:ext uri="{BB962C8B-B14F-4D97-AF65-F5344CB8AC3E}">
        <p14:creationId xmlns:p14="http://schemas.microsoft.com/office/powerpoint/2010/main" val="611051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let’s talk about SPCE</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19</a:t>
            </a:fld>
            <a:endParaRPr lang="en-GB"/>
          </a:p>
        </p:txBody>
      </p:sp>
    </p:spTree>
    <p:extLst>
      <p:ext uri="{BB962C8B-B14F-4D97-AF65-F5344CB8AC3E}">
        <p14:creationId xmlns:p14="http://schemas.microsoft.com/office/powerpoint/2010/main" val="20170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240891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SPCE surrogate model is developed by UQ lab from ETH.  </a:t>
            </a:r>
          </a:p>
          <a:p>
            <a:r>
              <a:rPr lang="en-US" altLang="zh-TW" dirty="0"/>
              <a:t>It is the extension version of PCE. However, PCE can only capture the uncertainty from the input parameter but can not deal with the stochasticity in the system. </a:t>
            </a:r>
          </a:p>
          <a:p>
            <a:r>
              <a:rPr lang="en-US" dirty="0"/>
              <a:t>Therefore, SPCE is introduced to deal with it.</a:t>
            </a:r>
          </a:p>
          <a:p>
            <a:endParaRPr lang="en-US" dirty="0"/>
          </a:p>
          <a:p>
            <a:r>
              <a:rPr lang="en-US" dirty="0"/>
              <a:t>The advantage of SPCE is that: </a:t>
            </a:r>
          </a:p>
          <a:p>
            <a:r>
              <a:rPr lang="en-US" dirty="0"/>
              <a:t>First, it is non-intrusive method, which mean we don’t need to do any modification on the problem itself. What we need it for training is only the input design sets and their corresponding results.</a:t>
            </a:r>
          </a:p>
          <a:p>
            <a:endParaRPr lang="en-US" dirty="0"/>
          </a:p>
          <a:p>
            <a:r>
              <a:rPr lang="en-US" dirty="0"/>
              <a:t>Second, PCE is well known that it is easy to implement global sensitivity analysis, so does SPCE. </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20</a:t>
            </a:fld>
            <a:endParaRPr lang="en-GB"/>
          </a:p>
        </p:txBody>
      </p:sp>
    </p:spTree>
    <p:extLst>
      <p:ext uri="{BB962C8B-B14F-4D97-AF65-F5344CB8AC3E}">
        <p14:creationId xmlns:p14="http://schemas.microsoft.com/office/powerpoint/2010/main" val="1394656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thesis, we compute the error using mean of Wasserstein distance of order of two then normalized it with variance. The Wasserstein distance describes the distance between two probability distribution. Here we assume that the satisfactory accuracy is reached when error is smaller than 0.05. </a:t>
            </a:r>
          </a:p>
          <a:p>
            <a:endParaRPr lang="en-US" dirty="0"/>
          </a:p>
          <a:p>
            <a:r>
              <a:rPr lang="en-US" dirty="0"/>
              <a:t>In my self-written SPCE, I also used the parallel programming technique for Gaussian process. </a:t>
            </a:r>
          </a:p>
          <a:p>
            <a:r>
              <a:rPr lang="en-US" dirty="0"/>
              <a:t>Here I trained the model using 6 cores under this computer spec, it can speed up the training process from 6,8 hours to 1.8 hours, which is more than 3 times faster.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val="2027533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case study. </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22</a:t>
            </a:fld>
            <a:endParaRPr lang="en-GB"/>
          </a:p>
        </p:txBody>
      </p:sp>
    </p:spTree>
    <p:extLst>
      <p:ext uri="{BB962C8B-B14F-4D97-AF65-F5344CB8AC3E}">
        <p14:creationId xmlns:p14="http://schemas.microsoft.com/office/powerpoint/2010/main" val="2584030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study, we use the ground motion database for </a:t>
            </a:r>
            <a:r>
              <a:rPr lang="en-US" dirty="0" err="1"/>
              <a:t>Insheim</a:t>
            </a:r>
            <a:r>
              <a:rPr lang="en-US" dirty="0"/>
              <a:t> area to train SBGMG. There are more than 200 records in the database. </a:t>
            </a:r>
          </a:p>
          <a:p>
            <a:r>
              <a:rPr lang="en-US" dirty="0"/>
              <a:t>In the right figure, I tried to visualized the mean of all ground motion and compare with FRF function of Hu model, you can see it looks pretty similar.</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23</a:t>
            </a:fld>
            <a:endParaRPr lang="en-GB"/>
          </a:p>
        </p:txBody>
      </p:sp>
    </p:spTree>
    <p:extLst>
      <p:ext uri="{BB962C8B-B14F-4D97-AF65-F5344CB8AC3E}">
        <p14:creationId xmlns:p14="http://schemas.microsoft.com/office/powerpoint/2010/main" val="975899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the histogram of seismic parameter imported from database.</a:t>
            </a:r>
          </a:p>
          <a:p>
            <a:r>
              <a:rPr lang="en-US" dirty="0"/>
              <a:t>The right side is the modal parameter extracted by fitting with the Hu model. </a:t>
            </a:r>
          </a:p>
          <a:p>
            <a:endParaRPr lang="en-US" dirty="0"/>
          </a:p>
          <a:p>
            <a:r>
              <a:rPr lang="en-US" dirty="0"/>
              <a:t>Since in the seismic parameter, we don’t have any parameter to describe the soil property, therefore here we assume predominated frequency is also one of the seismic parameter. In the next step, we will fit these three modal parameters by those seismic parameters using linear mixed effect model.</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24</a:t>
            </a:fld>
            <a:endParaRPr lang="en-GB"/>
          </a:p>
        </p:txBody>
      </p:sp>
    </p:spTree>
    <p:extLst>
      <p:ext uri="{BB962C8B-B14F-4D97-AF65-F5344CB8AC3E}">
        <p14:creationId xmlns:p14="http://schemas.microsoft.com/office/powerpoint/2010/main" val="325511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the histogram of seismic parameter imported from database.</a:t>
            </a:r>
          </a:p>
          <a:p>
            <a:r>
              <a:rPr lang="en-US" dirty="0"/>
              <a:t>The right side is the modal parameter extracted by fitting with the Hu model. </a:t>
            </a:r>
          </a:p>
          <a:p>
            <a:endParaRPr lang="en-US" dirty="0"/>
          </a:p>
          <a:p>
            <a:r>
              <a:rPr lang="en-US" dirty="0"/>
              <a:t>Since in the seismic parameter, we don’t have any parameter to describe the soil property, therefore here we assume predominated frequency is also one of the seismic parameter. In the next step, we will fit these three modal parameters by those seismic parameters using linear mixed effect model.</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25</a:t>
            </a:fld>
            <a:endParaRPr lang="en-GB"/>
          </a:p>
        </p:txBody>
      </p:sp>
    </p:spTree>
    <p:extLst>
      <p:ext uri="{BB962C8B-B14F-4D97-AF65-F5344CB8AC3E}">
        <p14:creationId xmlns:p14="http://schemas.microsoft.com/office/powerpoint/2010/main" val="436356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their residuals, which will introduce the stochasticity.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26</a:t>
            </a:fld>
            <a:endParaRPr lang="en-GB"/>
          </a:p>
        </p:txBody>
      </p:sp>
    </p:spTree>
    <p:extLst>
      <p:ext uri="{BB962C8B-B14F-4D97-AF65-F5344CB8AC3E}">
        <p14:creationId xmlns:p14="http://schemas.microsoft.com/office/powerpoint/2010/main" val="3155070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table is the parameter after idealization and use for training SCPE model.</a:t>
            </a:r>
          </a:p>
          <a:p>
            <a:r>
              <a:rPr lang="en-US" dirty="0"/>
              <a:t>In previous fitting result, we found that damping ratio cannot be fitted by any seismic parameter, so here we assume it as constant. This simplification is also done in other literatures.</a:t>
            </a:r>
          </a:p>
          <a:p>
            <a:endParaRPr lang="en-US" dirty="0"/>
          </a:p>
          <a:p>
            <a:r>
              <a:rPr lang="en-US" dirty="0"/>
              <a:t>For the building material property, we assume Young modulus are followed normal distribution and damping ratio are followed log-normal distribution. </a:t>
            </a:r>
          </a:p>
          <a:p>
            <a:endParaRPr lang="en-US" dirty="0"/>
          </a:p>
          <a:p>
            <a:endParaRPr lang="en-US" dirty="0"/>
          </a:p>
          <a:p>
            <a:r>
              <a:rPr lang="en-US" dirty="0"/>
              <a:t>Why damping ratio can be constant?</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27</a:t>
            </a:fld>
            <a:endParaRPr lang="en-GB"/>
          </a:p>
        </p:txBody>
      </p:sp>
    </p:spTree>
    <p:extLst>
      <p:ext uri="{BB962C8B-B14F-4D97-AF65-F5344CB8AC3E}">
        <p14:creationId xmlns:p14="http://schemas.microsoft.com/office/powerpoint/2010/main" val="4041399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building examples are the control room of geothermal power plant in </a:t>
            </a:r>
            <a:r>
              <a:rPr lang="en-US" dirty="0" err="1"/>
              <a:t>Taufkirchen</a:t>
            </a:r>
            <a:r>
              <a:rPr lang="en-US" dirty="0"/>
              <a:t>. I record the FRFs of building at this point, which is kind of the center of the slab.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28</a:t>
            </a:fld>
            <a:endParaRPr lang="en-GB"/>
          </a:p>
        </p:txBody>
      </p:sp>
    </p:spTree>
    <p:extLst>
      <p:ext uri="{BB962C8B-B14F-4D97-AF65-F5344CB8AC3E}">
        <p14:creationId xmlns:p14="http://schemas.microsoft.com/office/powerpoint/2010/main" val="1087975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figures are the FRFs in horizontal directions at top floor and the right one is the FRF of vertical direction at each slab.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29</a:t>
            </a:fld>
            <a:endParaRPr lang="en-GB"/>
          </a:p>
        </p:txBody>
      </p:sp>
    </p:spTree>
    <p:extLst>
      <p:ext uri="{BB962C8B-B14F-4D97-AF65-F5344CB8AC3E}">
        <p14:creationId xmlns:p14="http://schemas.microsoft.com/office/powerpoint/2010/main" val="426790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geothermal energy is being more and more popular, especially in Germany. </a:t>
            </a:r>
          </a:p>
          <a:p>
            <a:r>
              <a:rPr lang="en-US" dirty="0"/>
              <a:t>There are more than 40 geothermal power plants are operating. </a:t>
            </a:r>
          </a:p>
          <a:p>
            <a:r>
              <a:rPr lang="en-US" dirty="0"/>
              <a:t>When it is operating, it extract hot water underground to transfer to energy. On the other hand, it has to inject cold water back to make the ground water resource balance. However, during the operation, researcher found that this process will induce weak to moderate scale earthquakes. </a:t>
            </a:r>
          </a:p>
          <a:p>
            <a:endParaRPr lang="en-US" dirty="0"/>
          </a:p>
          <a:p>
            <a:r>
              <a:rPr lang="en-US" dirty="0"/>
              <a:t>And as you can see in left picture, sometimes the geothermal power plant might build near the residential area. This make the serviceability and comfortability assessment important.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a:t>
            </a:fld>
            <a:endParaRPr lang="en-GB"/>
          </a:p>
        </p:txBody>
      </p:sp>
    </p:spTree>
    <p:extLst>
      <p:ext uri="{BB962C8B-B14F-4D97-AF65-F5344CB8AC3E}">
        <p14:creationId xmlns:p14="http://schemas.microsoft.com/office/powerpoint/2010/main" val="3946088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a:t>
            </a:r>
            <a:r>
              <a:rPr lang="zh-TW" altLang="en-US" dirty="0"/>
              <a:t> </a:t>
            </a:r>
            <a:r>
              <a:rPr lang="en-US" altLang="zh-TW" dirty="0"/>
              <a:t>simulation more efficient, here we don’t perform the transient analysis directly, instead, we dot product the FRFs of building with artificial ground motions generated by SBGMG in frequency domain then transfer it back to time domain. </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30</a:t>
            </a:fld>
            <a:endParaRPr lang="en-GB"/>
          </a:p>
        </p:txBody>
      </p:sp>
    </p:spTree>
    <p:extLst>
      <p:ext uri="{BB962C8B-B14F-4D97-AF65-F5344CB8AC3E}">
        <p14:creationId xmlns:p14="http://schemas.microsoft.com/office/powerpoint/2010/main" val="2325703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collect the log of all maximum velocity. Here I have 500 simulation results.</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31</a:t>
            </a:fld>
            <a:endParaRPr lang="en-GB"/>
          </a:p>
        </p:txBody>
      </p:sp>
    </p:spTree>
    <p:extLst>
      <p:ext uri="{BB962C8B-B14F-4D97-AF65-F5344CB8AC3E}">
        <p14:creationId xmlns:p14="http://schemas.microsoft.com/office/powerpoint/2010/main" val="1813414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all the input datasets and their corresponding maximum velocity, we train the surrogate model and return the response surface and do the validation.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32</a:t>
            </a:fld>
            <a:endParaRPr lang="en-GB"/>
          </a:p>
        </p:txBody>
      </p:sp>
    </p:spTree>
    <p:extLst>
      <p:ext uri="{BB962C8B-B14F-4D97-AF65-F5344CB8AC3E}">
        <p14:creationId xmlns:p14="http://schemas.microsoft.com/office/powerpoint/2010/main" val="2608661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the response surface against moment magnitude and rupture distance, where the z axis is the log of maximum velocity. </a:t>
            </a:r>
          </a:p>
          <a:p>
            <a:pPr algn="l"/>
            <a:r>
              <a:rPr lang="en-US" dirty="0"/>
              <a:t>We can find that in all three directions, maximum velocity is positive proportional to M </a:t>
            </a:r>
            <a:r>
              <a:rPr lang="en-US" sz="1200" dirty="0">
                <a:latin typeface="+mn-lt"/>
              </a:rPr>
              <a:t>with </a:t>
            </a:r>
            <a:r>
              <a:rPr lang="en-US" sz="1200" b="1" dirty="0">
                <a:latin typeface="+mn-lt"/>
              </a:rPr>
              <a:t>larger </a:t>
            </a:r>
            <a:r>
              <a:rPr lang="en-US" sz="1200" b="0" dirty="0">
                <a:latin typeface="+mn-lt"/>
              </a:rPr>
              <a:t>gradient and </a:t>
            </a:r>
            <a:r>
              <a:rPr lang="en-US" sz="1200" dirty="0">
                <a:latin typeface="+mn-lt"/>
              </a:rPr>
              <a:t>is </a:t>
            </a:r>
            <a:r>
              <a:rPr lang="en-US" sz="1200" b="1" dirty="0">
                <a:latin typeface="+mn-lt"/>
              </a:rPr>
              <a:t>negative</a:t>
            </a:r>
            <a:r>
              <a:rPr lang="en-US" sz="1200" dirty="0">
                <a:latin typeface="+mn-lt"/>
              </a:rPr>
              <a:t> </a:t>
            </a:r>
            <a:r>
              <a:rPr lang="en-US" sz="1200" dirty="0"/>
              <a:t>proportional to R in all directions with </a:t>
            </a:r>
            <a:r>
              <a:rPr lang="en-US" sz="1200" b="1" dirty="0"/>
              <a:t>smaller gradient.</a:t>
            </a:r>
            <a:r>
              <a:rPr lang="en-US" sz="1200" b="0" dirty="0">
                <a:latin typeface="+mn-lt"/>
              </a:rPr>
              <a:t> </a:t>
            </a:r>
            <a:endParaRPr lang="en-US" b="0"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33</a:t>
            </a:fld>
            <a:endParaRPr lang="en-GB"/>
          </a:p>
        </p:txBody>
      </p:sp>
    </p:spTree>
    <p:extLst>
      <p:ext uri="{BB962C8B-B14F-4D97-AF65-F5344CB8AC3E}">
        <p14:creationId xmlns:p14="http://schemas.microsoft.com/office/powerpoint/2010/main" val="149729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here is the </a:t>
            </a:r>
            <a:r>
              <a:rPr lang="en-US" sz="1200" dirty="0"/>
              <a:t>Global sensitivity analysis </a:t>
            </a:r>
          </a:p>
          <a:p>
            <a:endParaRPr lang="en-US" sz="1200" dirty="0"/>
          </a:p>
          <a:p>
            <a:r>
              <a:rPr lang="en-US" sz="1200" dirty="0"/>
              <a:t>As you can see, the moment magnitude is always the most significant parameter and the rupture distance should be the second. </a:t>
            </a:r>
          </a:p>
          <a:p>
            <a:r>
              <a:rPr lang="en-US" sz="1200" dirty="0"/>
              <a:t>In y direction, the predominated frequency is more important than rupture distance, however in my opinion, this is due to the larger gradient of FRF of </a:t>
            </a:r>
            <a:r>
              <a:rPr lang="en-US" sz="1200" dirty="0" err="1"/>
              <a:t>builing</a:t>
            </a:r>
            <a:r>
              <a:rPr lang="en-US" sz="1200" dirty="0"/>
              <a:t> closing the natural frequency.</a:t>
            </a:r>
          </a:p>
          <a:p>
            <a:r>
              <a:rPr lang="en-US" sz="1200" dirty="0"/>
              <a:t>Overall I will still treat the M and R as top two significant parameter since they influence the amplitude of ground motion directly but the predominated frequency only control the shape of ground motion implicitly.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34</a:t>
            </a:fld>
            <a:endParaRPr lang="en-GB"/>
          </a:p>
        </p:txBody>
      </p:sp>
    </p:spTree>
    <p:extLst>
      <p:ext uri="{BB962C8B-B14F-4D97-AF65-F5344CB8AC3E}">
        <p14:creationId xmlns:p14="http://schemas.microsoft.com/office/powerpoint/2010/main" val="1770566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Following this, we perform the </a:t>
            </a:r>
            <a:r>
              <a:rPr lang="en-US" sz="1200" dirty="0"/>
              <a:t>Serviceability and comfortability assessment and plot the fragility surface based on them. </a:t>
            </a:r>
          </a:p>
          <a:p>
            <a:endParaRPr lang="en-US" sz="1200" dirty="0"/>
          </a:p>
          <a:p>
            <a:r>
              <a:rPr lang="en-US" sz="1200" dirty="0"/>
              <a:t>For the comfortability assessment, we assume this is short term vibration where the building is located in purely residential area.</a:t>
            </a:r>
          </a:p>
          <a:p>
            <a:r>
              <a:rPr lang="en-US" sz="1200" dirty="0"/>
              <a:t>We compare the root mean square weighted velocity with criteria, A = 3 for day and A = 0.2 for night. </a:t>
            </a:r>
          </a:p>
          <a:p>
            <a:r>
              <a:rPr lang="en-US" sz="1200" dirty="0"/>
              <a:t>For the serviceability one, we compare the maximum velocity with 15 mm/s in horizontal direction at topmost floor and compare with 20 mm/s in vertical direction for each slab.</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35</a:t>
            </a:fld>
            <a:endParaRPr lang="en-GB"/>
          </a:p>
        </p:txBody>
      </p:sp>
    </p:spTree>
    <p:extLst>
      <p:ext uri="{BB962C8B-B14F-4D97-AF65-F5344CB8AC3E}">
        <p14:creationId xmlns:p14="http://schemas.microsoft.com/office/powerpoint/2010/main" val="3457530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fragility plot for day</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36</a:t>
            </a:fld>
            <a:endParaRPr lang="en-GB"/>
          </a:p>
        </p:txBody>
      </p:sp>
    </p:spTree>
    <p:extLst>
      <p:ext uri="{BB962C8B-B14F-4D97-AF65-F5344CB8AC3E}">
        <p14:creationId xmlns:p14="http://schemas.microsoft.com/office/powerpoint/2010/main" val="1903145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 night, as you can see, since the criteria value is low for night, it is very easy to make resident uncomfortable at night.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37</a:t>
            </a:fld>
            <a:endParaRPr lang="en-GB"/>
          </a:p>
        </p:txBody>
      </p:sp>
    </p:spTree>
    <p:extLst>
      <p:ext uri="{BB962C8B-B14F-4D97-AF65-F5344CB8AC3E}">
        <p14:creationId xmlns:p14="http://schemas.microsoft.com/office/powerpoint/2010/main" val="3050111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compare to the histogram of database, we can found that most of the m are lower than 1.2 and most of the R are higher than 6, which is this area.</a:t>
            </a:r>
          </a:p>
          <a:p>
            <a:r>
              <a:rPr lang="en-US" dirty="0"/>
              <a:t>Therefore even the fragility curve shows that it is easy to exceed the criteria, but it might not be that severe in this case.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38</a:t>
            </a:fld>
            <a:endParaRPr lang="en-GB"/>
          </a:p>
        </p:txBody>
      </p:sp>
    </p:spTree>
    <p:extLst>
      <p:ext uri="{BB962C8B-B14F-4D97-AF65-F5344CB8AC3E}">
        <p14:creationId xmlns:p14="http://schemas.microsoft.com/office/powerpoint/2010/main" val="623260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a:t>
            </a:r>
            <a:r>
              <a:rPr lang="en-US" sz="1200" dirty="0"/>
              <a:t>serviceability analysis, basically, there is only few damage might happen in this case study. </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39</a:t>
            </a:fld>
            <a:endParaRPr lang="en-GB"/>
          </a:p>
        </p:txBody>
      </p:sp>
    </p:spTree>
    <p:extLst>
      <p:ext uri="{BB962C8B-B14F-4D97-AF65-F5344CB8AC3E}">
        <p14:creationId xmlns:p14="http://schemas.microsoft.com/office/powerpoint/2010/main" val="2968832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the thesis, my goal is to answer this two questions.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latin typeface="+mn-lt"/>
              </a:rPr>
              <a:t>W</a:t>
            </a:r>
            <a:r>
              <a:rPr lang="en-US" sz="1200" b="0" u="none" strike="noStrike" baseline="0" dirty="0">
                <a:solidFill>
                  <a:schemeClr val="tx1"/>
                </a:solidFill>
                <a:latin typeface="+mn-lt"/>
              </a:rPr>
              <a:t>ill geothermal-induced earthquakes </a:t>
            </a:r>
            <a:r>
              <a:rPr lang="en-US" sz="1200" b="1" u="none" strike="noStrike" baseline="0" dirty="0">
                <a:solidFill>
                  <a:schemeClr val="tx1"/>
                </a:solidFill>
                <a:latin typeface="+mn-lt"/>
              </a:rPr>
              <a:t>damage</a:t>
            </a:r>
            <a:r>
              <a:rPr lang="en-US" sz="1200" b="0" u="none" strike="noStrike" baseline="0" dirty="0">
                <a:solidFill>
                  <a:schemeClr val="tx1"/>
                </a:solidFill>
                <a:latin typeface="+mn-lt"/>
              </a:rPr>
              <a:t> the building or make residents uncomfortable?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latin typeface="+mn-lt"/>
              </a:rPr>
              <a:t>What is the </a:t>
            </a:r>
            <a:r>
              <a:rPr lang="en-US" sz="1200" b="1" dirty="0">
                <a:solidFill>
                  <a:schemeClr val="tx1"/>
                </a:solidFill>
                <a:latin typeface="+mn-lt"/>
              </a:rPr>
              <a:t>predominant seismic paramete</a:t>
            </a:r>
            <a:r>
              <a:rPr lang="en-US" sz="1200" dirty="0">
                <a:solidFill>
                  <a:schemeClr val="tx1"/>
                </a:solidFill>
                <a:latin typeface="+mn-lt"/>
              </a:rPr>
              <a:t>r causing the negative effect on the structures and residents?</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1333338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geothermal induced ground motion might slightly affect the comfortability, especially at night  in the purely residential area, and it only has less impact on serviceability. </a:t>
            </a:r>
          </a:p>
          <a:p>
            <a:r>
              <a:rPr lang="en-US" dirty="0"/>
              <a:t>According to global sensitivity analysis, moment magnitude and rupture distance could be the top two important parameters.</a:t>
            </a:r>
          </a:p>
          <a:p>
            <a:endParaRPr lang="en-US" dirty="0"/>
          </a:p>
          <a:p>
            <a:endParaRPr lang="en-US" dirty="0"/>
          </a:p>
          <a:p>
            <a:r>
              <a:rPr lang="en-US" dirty="0"/>
              <a:t>Currently, my thesis only focus on the serviceability and comfortability assessment, however ,if we want a full scaled analysis, we also have to consider other analysis, such as pushover analysis. And we should evaluate the vibration of the whole structure instead of focusing on the FRF of some specific point.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41</a:t>
            </a:fld>
            <a:endParaRPr lang="en-GB"/>
          </a:p>
        </p:txBody>
      </p:sp>
    </p:spTree>
    <p:extLst>
      <p:ext uri="{BB962C8B-B14F-4D97-AF65-F5344CB8AC3E}">
        <p14:creationId xmlns:p14="http://schemas.microsoft.com/office/powerpoint/2010/main" val="39968462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In AGMG, there are two parts, which are Hu model and Time modulating function.</a:t>
            </a:r>
          </a:p>
          <a:p>
            <a:endParaRPr lang="en-US" dirty="0"/>
          </a:p>
          <a:p>
            <a:r>
              <a:rPr lang="en-US" dirty="0"/>
              <a:t>In Hu model, we assume </a:t>
            </a:r>
            <a:r>
              <a:rPr lang="en-US" altLang="zh-TW" dirty="0"/>
              <a:t>the soil layer is the SDOF system, which is controlled by predominated frequency, omega and damping ratio, zeta.</a:t>
            </a:r>
            <a:endParaRPr lang="en-US" dirty="0"/>
          </a:p>
          <a:p>
            <a:r>
              <a:rPr lang="en-US" dirty="0"/>
              <a:t>The rock acceleration is </a:t>
            </a:r>
            <a:r>
              <a:rPr lang="en-US" altLang="zh-TW" dirty="0"/>
              <a:t>Gaussian white noise filtering by the high-pass filter, where the cutoff frequency is controlled by rh.</a:t>
            </a:r>
          </a:p>
          <a:p>
            <a:endParaRPr lang="en-US" dirty="0"/>
          </a:p>
          <a:p>
            <a:r>
              <a:rPr lang="en-US" dirty="0"/>
              <a:t>For time modulating function, it is a gamma-probability-density-function-shape-like curve which is controlled by the duration and the time where the largest amplitude occurs. </a:t>
            </a:r>
          </a:p>
          <a:p>
            <a:endParaRPr lang="en-US" dirty="0"/>
          </a:p>
          <a:p>
            <a:r>
              <a:rPr lang="en-US" dirty="0"/>
              <a:t>When we build the Frequency response function of Hu model, we dot product it with Gaussian white noise in frequency domain then transfer it back to time domain by IFFT. After this, we dot product it with time modulating function again then normalized it. </a:t>
            </a:r>
          </a:p>
          <a:p>
            <a:r>
              <a:rPr lang="en-US" dirty="0"/>
              <a:t>In the end, we control the amplitude of this ground motion by peak ground acceleration.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44</a:t>
            </a:fld>
            <a:endParaRPr lang="en-GB"/>
          </a:p>
        </p:txBody>
      </p:sp>
    </p:spTree>
    <p:extLst>
      <p:ext uri="{BB962C8B-B14F-4D97-AF65-F5344CB8AC3E}">
        <p14:creationId xmlns:p14="http://schemas.microsoft.com/office/powerpoint/2010/main" val="34984232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flow chart of it. </a:t>
            </a:r>
          </a:p>
          <a:p>
            <a:endParaRPr lang="en-US" dirty="0"/>
          </a:p>
          <a:p>
            <a:r>
              <a:rPr lang="en-US" dirty="0"/>
              <a:t>The modal parameters for building AGMG can be first extracted by nonlinear least square method. And we build the frequency response function based on recorded ground motion.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45</a:t>
            </a:fld>
            <a:endParaRPr lang="en-GB"/>
          </a:p>
        </p:txBody>
      </p:sp>
    </p:spTree>
    <p:extLst>
      <p:ext uri="{BB962C8B-B14F-4D97-AF65-F5344CB8AC3E}">
        <p14:creationId xmlns:p14="http://schemas.microsoft.com/office/powerpoint/2010/main" val="1842342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generate Gaussian white noise and transfer to frequency domain.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46</a:t>
            </a:fld>
            <a:endParaRPr lang="en-GB"/>
          </a:p>
        </p:txBody>
      </p:sp>
    </p:spTree>
    <p:extLst>
      <p:ext uri="{BB962C8B-B14F-4D97-AF65-F5344CB8AC3E}">
        <p14:creationId xmlns:p14="http://schemas.microsoft.com/office/powerpoint/2010/main" val="3022803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product the gaussian white noise with FRF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47</a:t>
            </a:fld>
            <a:endParaRPr lang="en-GB"/>
          </a:p>
        </p:txBody>
      </p:sp>
    </p:spTree>
    <p:extLst>
      <p:ext uri="{BB962C8B-B14F-4D97-AF65-F5344CB8AC3E}">
        <p14:creationId xmlns:p14="http://schemas.microsoft.com/office/powerpoint/2010/main" val="2682122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transfer it back to time domain.</a:t>
            </a:r>
          </a:p>
          <a:p>
            <a:r>
              <a:rPr lang="en-US" dirty="0"/>
              <a:t>As you can see, it is still look like white noise since we only change its characteristic in frequency domain but not in time domain.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48</a:t>
            </a:fld>
            <a:endParaRPr lang="en-GB"/>
          </a:p>
        </p:txBody>
      </p:sp>
    </p:spTree>
    <p:extLst>
      <p:ext uri="{BB962C8B-B14F-4D97-AF65-F5344CB8AC3E}">
        <p14:creationId xmlns:p14="http://schemas.microsoft.com/office/powerpoint/2010/main" val="851902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dot product it with time modulating function, making it time-nonstationary.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49</a:t>
            </a:fld>
            <a:endParaRPr lang="en-GB"/>
          </a:p>
        </p:txBody>
      </p:sp>
    </p:spTree>
    <p:extLst>
      <p:ext uri="{BB962C8B-B14F-4D97-AF65-F5344CB8AC3E}">
        <p14:creationId xmlns:p14="http://schemas.microsoft.com/office/powerpoint/2010/main" val="2767614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event occur on January 11</a:t>
            </a:r>
            <a:r>
              <a:rPr lang="en-US" baseline="30000" dirty="0"/>
              <a:t>th</a:t>
            </a:r>
            <a:r>
              <a:rPr lang="en-US" dirty="0"/>
              <a:t> in 2023 is recorded by 5 stations with different rupture distances but only one moment magnitude and depth.</a:t>
            </a:r>
          </a:p>
          <a:p>
            <a:r>
              <a:rPr lang="en-US" dirty="0"/>
              <a:t>This kind of data structure make simple linear regression not appropriate.</a:t>
            </a:r>
          </a:p>
          <a:p>
            <a:r>
              <a:rPr lang="en-US" dirty="0"/>
              <a:t>Therefore, we use the linear mixed effect model , since it can deal with this kind of data structure by fitting the intra and inter event error. </a:t>
            </a:r>
          </a:p>
          <a:p>
            <a:r>
              <a:rPr lang="en-US" dirty="0"/>
              <a:t>This  is also the part where the stochasticity generated mainly.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50</a:t>
            </a:fld>
            <a:endParaRPr lang="en-GB"/>
          </a:p>
        </p:txBody>
      </p:sp>
    </p:spTree>
    <p:extLst>
      <p:ext uri="{BB962C8B-B14F-4D97-AF65-F5344CB8AC3E}">
        <p14:creationId xmlns:p14="http://schemas.microsoft.com/office/powerpoint/2010/main" val="8049266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zh-TW" altLang="en-US" dirty="0"/>
              <a:t> </a:t>
            </a:r>
            <a:r>
              <a:rPr lang="en-US" altLang="zh-TW" dirty="0"/>
              <a:t>the first trail, we try to fit the log of PGA, cutoff frequency and damping ratio by moment magnitude, depth, rupture distance and predominated frequency. </a:t>
            </a:r>
          </a:p>
          <a:p>
            <a:endParaRPr lang="en-US" dirty="0"/>
          </a:p>
          <a:p>
            <a:r>
              <a:rPr lang="en-US" dirty="0"/>
              <a:t>Here, each “</a:t>
            </a:r>
            <a:r>
              <a:rPr lang="en-US" dirty="0" err="1"/>
              <a:t>i</a:t>
            </a:r>
            <a:r>
              <a:rPr lang="en-US" dirty="0"/>
              <a:t>” indicate index of LME coefficients, where the estimates are their corresponding value and P-value are shown in the last column.</a:t>
            </a:r>
          </a:p>
          <a:p>
            <a:endParaRPr lang="en-US" dirty="0"/>
          </a:p>
          <a:p>
            <a:r>
              <a:rPr lang="en-US" dirty="0"/>
              <a:t>You can see that for second rows, it shows that the significant of depth is small due to high p-value when fitting each modal parameter, therefore I will remove it in next trail. Also moment magnitude seems to have less relationship with r and zeta, so it will also be removed when fitting this two parameter in next trail.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51</a:t>
            </a:fld>
            <a:endParaRPr lang="en-GB"/>
          </a:p>
        </p:txBody>
      </p:sp>
    </p:spTree>
    <p:extLst>
      <p:ext uri="{BB962C8B-B14F-4D97-AF65-F5344CB8AC3E}">
        <p14:creationId xmlns:p14="http://schemas.microsoft.com/office/powerpoint/2010/main" val="33968453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trail, we modify the fitting function like this.</a:t>
            </a:r>
          </a:p>
          <a:p>
            <a:r>
              <a:rPr lang="en-US" dirty="0"/>
              <a:t>As you can see, PGA and r can be fitted well, but zeta still cannot be fitted by any parameter.</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52</a:t>
            </a:fld>
            <a:endParaRPr lang="en-GB"/>
          </a:p>
        </p:txBody>
      </p:sp>
    </p:spTree>
    <p:extLst>
      <p:ext uri="{BB962C8B-B14F-4D97-AF65-F5344CB8AC3E}">
        <p14:creationId xmlns:p14="http://schemas.microsoft.com/office/powerpoint/2010/main" val="5154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presentation, we will first introduce the SBGMG, which can generate the artificial ground motion based on seismic parameters such as moment magnitude and rupture distance, and with the stochasticity. </a:t>
            </a:r>
          </a:p>
          <a:p>
            <a:r>
              <a:rPr lang="en-US" dirty="0"/>
              <a:t>Following then, I will talk about the SPCE, which is the non-intrusive parametric probability based surrogate model. </a:t>
            </a:r>
          </a:p>
          <a:p>
            <a:r>
              <a:rPr lang="en-US" dirty="0"/>
              <a:t>After this,  I will show a simple case study with the sensitivity analysis then performing the survivability and comfortability assessment on it based on Germany standard code.</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1235307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is the short summary, basically, damping ratio cannot be fitted well by any proposed seismic parameters and PGA is </a:t>
                </a:r>
                <a:r>
                  <a:rPr lang="en-US" sz="1200" dirty="0">
                    <a:latin typeface="+mn-lt"/>
                  </a:rPr>
                  <a:t>positive proportional to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oMath>
                </a14:m>
                <a:r>
                  <a:rPr lang="en-US" sz="1200" dirty="0">
                    <a:latin typeface="+mn-lt"/>
                  </a:rPr>
                  <a:t> but is negative </a:t>
                </a:r>
                <a:r>
                  <a:rPr lang="en-US" sz="1200" dirty="0"/>
                  <a:t>proportional to R.</a:t>
                </a:r>
                <a:endParaRPr lang="en-US" sz="1200" dirty="0">
                  <a:latin typeface="+mn-lt"/>
                </a:endParaRPr>
              </a:p>
              <a:p>
                <a:r>
                  <a:rPr lang="en-US"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is the short summary, basically, damping ratio cannot be fitted well by any proposed seismic parameters and PGA is </a:t>
                </a:r>
                <a:r>
                  <a:rPr lang="en-US" sz="1200" dirty="0">
                    <a:latin typeface="+mn-lt"/>
                  </a:rPr>
                  <a:t>positive proportional to </a:t>
                </a:r>
                <a:r>
                  <a:rPr lang="en-US" sz="1200" b="0" i="0">
                    <a:latin typeface="Cambria Math" panose="02040503050406030204" pitchFamily="18" charset="0"/>
                  </a:rPr>
                  <a:t>𝑀_𝐿</a:t>
                </a:r>
                <a:r>
                  <a:rPr lang="en-US" sz="1200" dirty="0">
                    <a:latin typeface="+mn-lt"/>
                  </a:rPr>
                  <a:t> but is negative </a:t>
                </a:r>
                <a:r>
                  <a:rPr lang="en-US" sz="1200" dirty="0"/>
                  <a:t>proportional to R.</a:t>
                </a:r>
                <a:endParaRPr lang="en-US" sz="1200" dirty="0">
                  <a:latin typeface="+mn-lt"/>
                </a:endParaRPr>
              </a:p>
              <a:p>
                <a:r>
                  <a:rPr lang="en-US" dirty="0"/>
                  <a:t> </a:t>
                </a:r>
              </a:p>
            </p:txBody>
          </p:sp>
        </mc:Fallback>
      </mc:AlternateContent>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53</a:t>
            </a:fld>
            <a:endParaRPr lang="en-GB"/>
          </a:p>
        </p:txBody>
      </p:sp>
    </p:spTree>
    <p:extLst>
      <p:ext uri="{BB962C8B-B14F-4D97-AF65-F5344CB8AC3E}">
        <p14:creationId xmlns:p14="http://schemas.microsoft.com/office/powerpoint/2010/main" val="3949513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table is the parameter after idealization and use for training SCPE model.</a:t>
            </a:r>
          </a:p>
          <a:p>
            <a:r>
              <a:rPr lang="en-US" dirty="0"/>
              <a:t>In previous fitting result, we found that damping ratio cannot be fitted by any seismic parameter, so here we assume it as constant. This simplification is also done in other literatures.</a:t>
            </a:r>
          </a:p>
          <a:p>
            <a:endParaRPr lang="en-US" dirty="0"/>
          </a:p>
          <a:p>
            <a:r>
              <a:rPr lang="en-US" dirty="0"/>
              <a:t>For the building material property, we assume Young modulus are followed normal distribution and damping ratio are followed log-normal distribution. </a:t>
            </a:r>
          </a:p>
          <a:p>
            <a:endParaRPr lang="en-US" dirty="0"/>
          </a:p>
          <a:p>
            <a:endParaRPr lang="en-US" dirty="0"/>
          </a:p>
          <a:p>
            <a:r>
              <a:rPr lang="en-US" dirty="0"/>
              <a:t>Why damping ratio can be constant?</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54</a:t>
            </a:fld>
            <a:endParaRPr lang="en-GB"/>
          </a:p>
        </p:txBody>
      </p:sp>
    </p:spTree>
    <p:extLst>
      <p:ext uri="{BB962C8B-B14F-4D97-AF65-F5344CB8AC3E}">
        <p14:creationId xmlns:p14="http://schemas.microsoft.com/office/powerpoint/2010/main" val="5819665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previously, SPCE is parametric based, which mean the input parameter have to follow required distribution such as normal or uniform distribution or so on.</a:t>
            </a:r>
          </a:p>
          <a:p>
            <a:endParaRPr lang="en-US" dirty="0"/>
          </a:p>
          <a:p>
            <a:r>
              <a:rPr lang="en-US" dirty="0"/>
              <a:t>To capture the stochasticity in the system, we can first list several possible distribution type.</a:t>
            </a:r>
            <a:r>
              <a:rPr lang="zh-TW" altLang="en-US" dirty="0"/>
              <a:t> </a:t>
            </a:r>
            <a:r>
              <a:rPr lang="en-US" altLang="zh-TW" dirty="0"/>
              <a:t>After</a:t>
            </a:r>
            <a:r>
              <a:rPr lang="en-US" dirty="0"/>
              <a:t> running the algorithm, SPCE will return the most possible distribution type of stochasticity in the system by minimizing the cross-validation score. </a:t>
            </a:r>
          </a:p>
          <a:p>
            <a:endParaRPr lang="en-US" dirty="0"/>
          </a:p>
          <a:p>
            <a:r>
              <a:rPr lang="en-US" dirty="0"/>
              <a:t>To train the model, we also have to consider the residuals of fitting. Here we assume it is always followed the normal distribution with zero mean. Its variance will be fitted by Gaussian process optimization.</a:t>
            </a:r>
          </a:p>
          <a:p>
            <a:endParaRPr lang="en-US" dirty="0"/>
          </a:p>
          <a:p>
            <a:r>
              <a:rPr lang="en-US" dirty="0"/>
              <a:t>The mean function of SPCE is the PCE surrogate model. Its fitted coefficient will be found by L-BFGS-B optimization technique.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55</a:t>
            </a:fld>
            <a:endParaRPr lang="en-GB"/>
          </a:p>
        </p:txBody>
      </p:sp>
    </p:spTree>
    <p:extLst>
      <p:ext uri="{BB962C8B-B14F-4D97-AF65-F5344CB8AC3E}">
        <p14:creationId xmlns:p14="http://schemas.microsoft.com/office/powerpoint/2010/main" val="2890250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here is the </a:t>
            </a:r>
            <a:r>
              <a:rPr lang="en-US" sz="1200" dirty="0"/>
              <a:t>Global sensitivity analysis </a:t>
            </a:r>
          </a:p>
          <a:p>
            <a:endParaRPr lang="en-US" sz="1200" dirty="0"/>
          </a:p>
          <a:p>
            <a:r>
              <a:rPr lang="en-US" sz="1200" dirty="0"/>
              <a:t>As you can see, the moment magnitude is always the most significant parameter and the rupture distance should be the second. </a:t>
            </a:r>
          </a:p>
          <a:p>
            <a:r>
              <a:rPr lang="en-US" sz="1200" dirty="0"/>
              <a:t>In y direction, the predominated frequency is more important than rupture distance, however in my opinion, this is due to the larger gradient of FRF of </a:t>
            </a:r>
            <a:r>
              <a:rPr lang="en-US" sz="1200" dirty="0" err="1"/>
              <a:t>builing</a:t>
            </a:r>
            <a:r>
              <a:rPr lang="en-US" sz="1200" dirty="0"/>
              <a:t> closing the natural frequency.</a:t>
            </a:r>
          </a:p>
          <a:p>
            <a:r>
              <a:rPr lang="en-US" sz="1200" dirty="0"/>
              <a:t>Overall I will still treat the M and R as top two significant parameter since they influence the amplitude of ground motion directly but the predominated frequency only control the shape of ground motion implicitly.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56</a:t>
            </a:fld>
            <a:endParaRPr lang="en-GB"/>
          </a:p>
        </p:txBody>
      </p:sp>
    </p:spTree>
    <p:extLst>
      <p:ext uri="{BB962C8B-B14F-4D97-AF65-F5344CB8AC3E}">
        <p14:creationId xmlns:p14="http://schemas.microsoft.com/office/powerpoint/2010/main" val="1142679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perform validation, as you can see, the histogram in blue are the validation set, which are the different sets for training one. The red PDF curve is the prediction of the SPCE. We did the validation globally and locally. In the local validation, it is used to test whether the model can capture the stochasticity from the system itself. As you can see, they align quite well.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57</a:t>
            </a:fld>
            <a:endParaRPr lang="en-GB"/>
          </a:p>
        </p:txBody>
      </p:sp>
    </p:spTree>
    <p:extLst>
      <p:ext uri="{BB962C8B-B14F-4D97-AF65-F5344CB8AC3E}">
        <p14:creationId xmlns:p14="http://schemas.microsoft.com/office/powerpoint/2010/main" val="568603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thesis, we compute the error using mean of Wasserstein distance of order of two then normalized it with variance. The Wasserstein distance describes the distance between two probability distribution. Here we assume that the satisfactory accuracy is reached when error is smaller than 0.05. </a:t>
            </a:r>
          </a:p>
          <a:p>
            <a:endParaRPr lang="en-US" dirty="0"/>
          </a:p>
          <a:p>
            <a:r>
              <a:rPr lang="en-US" dirty="0"/>
              <a:t>In my self-written SPCE, I also used the parallel programming technique for Gaussian process. </a:t>
            </a:r>
          </a:p>
          <a:p>
            <a:r>
              <a:rPr lang="en-US" dirty="0"/>
              <a:t>Here I trained the model using 6 cores under this computer spec, it can speed up the training process from 6,8 hours to 1.8 hours, which is more than 3 times faster.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58</a:t>
            </a:fld>
            <a:endParaRPr lang="en-GB"/>
          </a:p>
        </p:txBody>
      </p:sp>
    </p:spTree>
    <p:extLst>
      <p:ext uri="{BB962C8B-B14F-4D97-AF65-F5344CB8AC3E}">
        <p14:creationId xmlns:p14="http://schemas.microsoft.com/office/powerpoint/2010/main" val="780256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Following this, we perform the </a:t>
            </a:r>
            <a:r>
              <a:rPr lang="en-US" sz="1200" dirty="0"/>
              <a:t>Serviceability and comfortability assessment and plot the fragility surface based on them. </a:t>
            </a:r>
          </a:p>
          <a:p>
            <a:endParaRPr lang="en-US" sz="1200" dirty="0"/>
          </a:p>
          <a:p>
            <a:r>
              <a:rPr lang="en-US" sz="1200" dirty="0"/>
              <a:t>For the comfortability assessment, we assume this is short term vibration where the building is located in purely residential area.</a:t>
            </a:r>
          </a:p>
          <a:p>
            <a:r>
              <a:rPr lang="en-US" sz="1200" dirty="0"/>
              <a:t>We compare the root mean square weighted velocity with criteria, A = 3 for day and A = 0.2 for night. </a:t>
            </a:r>
          </a:p>
          <a:p>
            <a:r>
              <a:rPr lang="en-US" sz="1200" dirty="0"/>
              <a:t>For the serviceability one, we compare the maximum velocity with 15 mm/s in horizontal direction at topmost floor and compare with 20 mm/s in vertical direction for each slab.</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59</a:t>
            </a:fld>
            <a:endParaRPr lang="en-GB"/>
          </a:p>
        </p:txBody>
      </p:sp>
    </p:spTree>
    <p:extLst>
      <p:ext uri="{BB962C8B-B14F-4D97-AF65-F5344CB8AC3E}">
        <p14:creationId xmlns:p14="http://schemas.microsoft.com/office/powerpoint/2010/main" val="2472590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the response surface against moment magnitude and rupture distance, where the z axis is the log of maximum velocity. </a:t>
            </a:r>
          </a:p>
          <a:p>
            <a:pPr algn="l"/>
            <a:r>
              <a:rPr lang="en-US" dirty="0"/>
              <a:t>We can find that in all three directions, maximum velocity is positive proportional to M </a:t>
            </a:r>
            <a:r>
              <a:rPr lang="en-US" sz="1200" dirty="0">
                <a:latin typeface="+mn-lt"/>
              </a:rPr>
              <a:t>with </a:t>
            </a:r>
            <a:r>
              <a:rPr lang="en-US" sz="1200" b="1" dirty="0">
                <a:latin typeface="+mn-lt"/>
              </a:rPr>
              <a:t>larger </a:t>
            </a:r>
            <a:r>
              <a:rPr lang="en-US" sz="1200" b="0" dirty="0">
                <a:latin typeface="+mn-lt"/>
              </a:rPr>
              <a:t>gradient and </a:t>
            </a:r>
            <a:r>
              <a:rPr lang="en-US" sz="1200" dirty="0">
                <a:latin typeface="+mn-lt"/>
              </a:rPr>
              <a:t>is </a:t>
            </a:r>
            <a:r>
              <a:rPr lang="en-US" sz="1200" b="1" dirty="0">
                <a:latin typeface="+mn-lt"/>
              </a:rPr>
              <a:t>negative</a:t>
            </a:r>
            <a:r>
              <a:rPr lang="en-US" sz="1200" dirty="0">
                <a:latin typeface="+mn-lt"/>
              </a:rPr>
              <a:t> </a:t>
            </a:r>
            <a:r>
              <a:rPr lang="en-US" sz="1200" dirty="0"/>
              <a:t>proportional to R in all directions with </a:t>
            </a:r>
            <a:r>
              <a:rPr lang="en-US" sz="1200" b="1" dirty="0"/>
              <a:t>smaller gradient.</a:t>
            </a:r>
            <a:r>
              <a:rPr lang="en-US" sz="1200" b="0" dirty="0">
                <a:latin typeface="+mn-lt"/>
              </a:rPr>
              <a:t> </a:t>
            </a:r>
            <a:endParaRPr lang="en-US" b="0"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60</a:t>
            </a:fld>
            <a:endParaRPr lang="en-GB"/>
          </a:p>
        </p:txBody>
      </p:sp>
    </p:spTree>
    <p:extLst>
      <p:ext uri="{BB962C8B-B14F-4D97-AF65-F5344CB8AC3E}">
        <p14:creationId xmlns:p14="http://schemas.microsoft.com/office/powerpoint/2010/main" val="7441561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I idealize the simplify the input parameter to  reduce the problem.</a:t>
            </a:r>
          </a:p>
          <a:p>
            <a:r>
              <a:rPr lang="en-US" dirty="0"/>
              <a:t>What’s more, idealization is necessary since the SPCE is not non-parametric, so we have to let the input seismic parameter follow some certain distribution.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61</a:t>
            </a:fld>
            <a:endParaRPr lang="en-GB"/>
          </a:p>
        </p:txBody>
      </p:sp>
    </p:spTree>
    <p:extLst>
      <p:ext uri="{BB962C8B-B14F-4D97-AF65-F5344CB8AC3E}">
        <p14:creationId xmlns:p14="http://schemas.microsoft.com/office/powerpoint/2010/main" val="1394165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geothermal induced ground motion might slightly affect the comfortability, especially at night  in the purely residential area, and it only has less impact on serviceability. </a:t>
            </a:r>
          </a:p>
          <a:p>
            <a:r>
              <a:rPr lang="en-US" dirty="0"/>
              <a:t>According to global sensitivity analysis, moment magnitude and rupture distance could be the top two important parameters.</a:t>
            </a:r>
          </a:p>
          <a:p>
            <a:endParaRPr lang="en-US" dirty="0"/>
          </a:p>
          <a:p>
            <a:endParaRPr lang="en-US" dirty="0"/>
          </a:p>
          <a:p>
            <a:r>
              <a:rPr lang="en-US" dirty="0"/>
              <a:t>Currently, my thesis only focus on the serviceability and comfortability assessment, however ,if we want a full scaled analysis, we also have to consider other analysis, such as pushover analysis. And we should evaluate the vibration of the whole structure instead of focusing on the FRF of some specific point.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62</a:t>
            </a:fld>
            <a:endParaRPr lang="en-GB"/>
          </a:p>
        </p:txBody>
      </p:sp>
    </p:spTree>
    <p:extLst>
      <p:ext uri="{BB962C8B-B14F-4D97-AF65-F5344CB8AC3E}">
        <p14:creationId xmlns:p14="http://schemas.microsoft.com/office/powerpoint/2010/main" val="2378540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presentation, we will first introduce the SBGMG, which can generate the artificial ground motion based on seismic parameters such as moment magnitude and rupture distance, and with the stochasticity. </a:t>
            </a:r>
          </a:p>
          <a:p>
            <a:r>
              <a:rPr lang="en-US" dirty="0"/>
              <a:t>Following then, I will talk about the SPCE, which is the non-intrusive parametric probability based surrogate model. </a:t>
            </a:r>
          </a:p>
          <a:p>
            <a:r>
              <a:rPr lang="en-US" dirty="0"/>
              <a:t>After this,  I will show a simple case study with the sensitivity analysis then performing the survivability and comfortability assessment on it based on Germany standard code.</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247954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SBGMG first.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4016960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SBGMG.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56427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379543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6699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20711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20129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172692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40347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10364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1675210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w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emf"/><Relationship Id="rId5" Type="http://schemas.openxmlformats.org/officeDocument/2006/relationships/image" Target="../media/image2.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w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wmf"/><Relationship Id="rId4" Type="http://schemas.openxmlformats.org/officeDocument/2006/relationships/slideLayout" Target="../slideLayouts/slideLayout13.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3.em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5"/>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716" r:id="rId2"/>
    <p:sldLayoutId id="2147483717" r:id="rId3"/>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5"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6"/>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712" r:id="rId2"/>
    <p:sldLayoutId id="2147483715"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5"/>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a:solidFill>
                  <a:schemeClr val="tx2"/>
                </a:solidFill>
                <a:latin typeface="+mn-lt"/>
              </a:rPr>
              <a:t>Lehrstuhl für Baumechanik</a:t>
            </a:r>
          </a:p>
          <a:p>
            <a:pPr>
              <a:lnSpc>
                <a:spcPts val="900"/>
              </a:lnSpc>
            </a:pPr>
            <a:r>
              <a:rPr lang="en-US" sz="800" dirty="0">
                <a:solidFill>
                  <a:schemeClr val="tx2"/>
                </a:solidFill>
                <a:latin typeface="+mn-lt"/>
              </a:rPr>
              <a:t>TUM School of Engineering and Design</a:t>
            </a:r>
          </a:p>
          <a:p>
            <a:pPr>
              <a:lnSpc>
                <a:spcPts val="9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713" r:id="rId2"/>
    <p:sldLayoutId id="2147483718"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4"/>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714"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7.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notesSlide" Target="../notesSlides/notesSlide20.xml"/><Relationship Id="rId16"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49.png"/><Relationship Id="rId15" Type="http://schemas.openxmlformats.org/officeDocument/2006/relationships/image" Target="../media/image460.png"/><Relationship Id="rId10" Type="http://schemas.openxmlformats.org/officeDocument/2006/relationships/image" Target="../media/image40.png"/><Relationship Id="rId4" Type="http://schemas.openxmlformats.org/officeDocument/2006/relationships/image" Target="../media/image48.png"/><Relationship Id="rId9" Type="http://schemas.openxmlformats.org/officeDocument/2006/relationships/image" Target="../media/image39.png"/><Relationship Id="rId1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3.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7.png"/><Relationship Id="rId7"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7.pn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8.png"/><Relationship Id="rId4" Type="http://schemas.openxmlformats.org/officeDocument/2006/relationships/image" Target="../media/image58.sv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64.sv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3.png"/><Relationship Id="rId11" Type="http://schemas.openxmlformats.org/officeDocument/2006/relationships/image" Target="../media/image83.png"/><Relationship Id="rId5" Type="http://schemas.openxmlformats.org/officeDocument/2006/relationships/image" Target="../media/image62.svg"/><Relationship Id="rId10" Type="http://schemas.openxmlformats.org/officeDocument/2006/relationships/image" Target="../media/image82.png"/><Relationship Id="rId4" Type="http://schemas.openxmlformats.org/officeDocument/2006/relationships/image" Target="../media/image61.png"/><Relationship Id="rId9"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6.png"/><Relationship Id="rId7"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37.sv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88.png"/><Relationship Id="rId3" Type="http://schemas.openxmlformats.org/officeDocument/2006/relationships/image" Target="../media/image9.png"/><Relationship Id="rId7" Type="http://schemas.openxmlformats.org/officeDocument/2006/relationships/image" Target="../media/image38.png"/><Relationship Id="rId12" Type="http://schemas.openxmlformats.org/officeDocument/2006/relationships/image" Target="../media/image87.sv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7.svg"/><Relationship Id="rId11" Type="http://schemas.openxmlformats.org/officeDocument/2006/relationships/image" Target="../media/image86.png"/><Relationship Id="rId5" Type="http://schemas.openxmlformats.org/officeDocument/2006/relationships/image" Target="../media/image36.png"/><Relationship Id="rId10" Type="http://schemas.openxmlformats.org/officeDocument/2006/relationships/image" Target="../media/image85.svg"/><Relationship Id="rId4" Type="http://schemas.openxmlformats.org/officeDocument/2006/relationships/image" Target="../media/image10.svg"/><Relationship Id="rId9" Type="http://schemas.openxmlformats.org/officeDocument/2006/relationships/image" Target="../media/image84.png"/><Relationship Id="rId14" Type="http://schemas.openxmlformats.org/officeDocument/2006/relationships/image" Target="../media/image89.sv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7.svg"/></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90.png"/><Relationship Id="rId7" Type="http://schemas.openxmlformats.org/officeDocument/2006/relationships/image" Target="../media/image102.png"/><Relationship Id="rId12" Type="http://schemas.openxmlformats.org/officeDocument/2006/relationships/image" Target="../media/image43.sv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16.png"/><Relationship Id="rId11" Type="http://schemas.openxmlformats.org/officeDocument/2006/relationships/image" Target="../media/image42.png"/><Relationship Id="rId5" Type="http://schemas.openxmlformats.org/officeDocument/2006/relationships/image" Target="../media/image115.png"/><Relationship Id="rId10" Type="http://schemas.openxmlformats.org/officeDocument/2006/relationships/image" Target="../media/image41.svg"/><Relationship Id="rId4" Type="http://schemas.openxmlformats.org/officeDocument/2006/relationships/image" Target="../media/image91.sv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40.png"/><Relationship Id="rId7"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41.svg"/><Relationship Id="rId9"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99.svg"/><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08.sv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12.sv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38.png"/><Relationship Id="rId7" Type="http://schemas.openxmlformats.org/officeDocument/2006/relationships/image" Target="../media/image112.sv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26.png"/><Relationship Id="rId5" Type="http://schemas.openxmlformats.org/officeDocument/2006/relationships/image" Target="../media/image110.svg"/><Relationship Id="rId10" Type="http://schemas.openxmlformats.org/officeDocument/2006/relationships/image" Target="../media/image125.png"/><Relationship Id="rId4" Type="http://schemas.openxmlformats.org/officeDocument/2006/relationships/image" Target="../media/image109.png"/><Relationship Id="rId9" Type="http://schemas.openxmlformats.org/officeDocument/2006/relationships/image" Target="../media/image114.sv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0.sv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0.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14.sv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12.png"/><Relationship Id="rId9" Type="http://schemas.openxmlformats.org/officeDocument/2006/relationships/image" Target="../media/image17.png"/><Relationship Id="rId14" Type="http://schemas.openxmlformats.org/officeDocument/2006/relationships/image" Target="../media/image22.svg"/></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151.png"/><Relationship Id="rId5" Type="http://schemas.openxmlformats.org/officeDocument/2006/relationships/image" Target="../media/image24.sv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4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5.svg"/><Relationship Id="rId9" Type="http://schemas.openxmlformats.org/officeDocument/2006/relationships/image" Target="../media/image310.png"/></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4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132.png"/><Relationship Id="rId7"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33.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320.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830.png"/><Relationship Id="rId4" Type="http://schemas.openxmlformats.org/officeDocument/2006/relationships/image" Target="../media/image820.png"/></Relationships>
</file>

<file path=ppt/slides/_rels/slide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830.png"/><Relationship Id="rId4" Type="http://schemas.openxmlformats.org/officeDocument/2006/relationships/image" Target="../media/image850.png"/></Relationships>
</file>

<file path=ppt/slides/_rels/slide5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35.png"/></Relationships>
</file>

<file path=ppt/slides/_rels/slide54.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image" Target="../media/image520.png"/><Relationship Id="rId4" Type="http://schemas.openxmlformats.org/officeDocument/2006/relationships/image" Target="../media/image137.svg"/></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image" Target="../media/image99.sv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43.sv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5.png"/><Relationship Id="rId7" Type="http://schemas.openxmlformats.org/officeDocument/2006/relationships/image" Target="../media/image570.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6.svg"/></Relationships>
</file>

<file path=ppt/slides/_rels/slide59.xml.rels><?xml version="1.0" encoding="UTF-8" standalone="yes"?>
<Relationships xmlns="http://schemas.openxmlformats.org/package/2006/relationships"><Relationship Id="rId3" Type="http://schemas.openxmlformats.org/officeDocument/2006/relationships/image" Target="../media/image1280.png"/><Relationship Id="rId7" Type="http://schemas.openxmlformats.org/officeDocument/2006/relationships/image" Target="../media/image1320.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31.png"/><Relationship Id="rId5" Type="http://schemas.openxmlformats.org/officeDocument/2006/relationships/image" Target="../media/image1300.png"/><Relationship Id="rId4" Type="http://schemas.openxmlformats.org/officeDocument/2006/relationships/image" Target="../media/image11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40.png"/><Relationship Id="rId7"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41.svg"/><Relationship Id="rId9" Type="http://schemas.openxmlformats.org/officeDocument/2006/relationships/image" Target="../media/image141.png"/></Relationships>
</file>

<file path=ppt/slides/_rels/slide61.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44.png"/><Relationship Id="rId5" Type="http://schemas.openxmlformats.org/officeDocument/2006/relationships/image" Target="../media/image143.svg"/><Relationship Id="rId4" Type="http://schemas.openxmlformats.org/officeDocument/2006/relationships/image" Target="../media/image142.png"/></Relationships>
</file>

<file path=ppt/slides/_rels/slide62.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5" name="Titel 4"/>
          <p:cNvSpPr>
            <a:spLocks noGrp="1"/>
          </p:cNvSpPr>
          <p:nvPr>
            <p:ph type="title"/>
          </p:nvPr>
        </p:nvSpPr>
        <p:spPr>
          <a:xfrm>
            <a:off x="319090" y="847638"/>
            <a:ext cx="8508999" cy="1250810"/>
          </a:xfrm>
        </p:spPr>
        <p:txBody>
          <a:bodyPr/>
          <a:lstStyle/>
          <a:p>
            <a:pPr algn="l"/>
            <a:r>
              <a:rPr lang="en-US" sz="2000" dirty="0"/>
              <a:t>Integrated Parameter Study and Serviceability Assessment of Building Structures under Geothermally Induced Seismicity using Stochastic Polynomial Chaos Expansion</a:t>
            </a:r>
            <a:endParaRPr lang="de-DE" sz="2000" dirty="0"/>
          </a:p>
        </p:txBody>
      </p:sp>
      <p:sp>
        <p:nvSpPr>
          <p:cNvPr id="3" name="Inhaltsplatzhalter 2"/>
          <p:cNvSpPr>
            <a:spLocks noGrp="1"/>
          </p:cNvSpPr>
          <p:nvPr>
            <p:ph idx="10"/>
          </p:nvPr>
        </p:nvSpPr>
        <p:spPr>
          <a:xfrm>
            <a:off x="363692" y="2634322"/>
            <a:ext cx="8508999" cy="1705209"/>
          </a:xfrm>
        </p:spPr>
        <p:txBody>
          <a:bodyPr/>
          <a:lstStyle/>
          <a:p>
            <a:r>
              <a:rPr lang="de-DE" dirty="0"/>
              <a:t>B.Sc. Wei-Teng, Kao</a:t>
            </a:r>
          </a:p>
          <a:p>
            <a:endParaRPr lang="de-DE" dirty="0"/>
          </a:p>
          <a:p>
            <a:r>
              <a:rPr lang="de-DE" sz="1200" dirty="0"/>
              <a:t>Technical University of Munich</a:t>
            </a:r>
          </a:p>
          <a:p>
            <a:r>
              <a:rPr lang="en-US" sz="1200" dirty="0"/>
              <a:t>TUM School of Engineering and Design</a:t>
            </a:r>
          </a:p>
          <a:p>
            <a:r>
              <a:rPr lang="de-DE" sz="1200" dirty="0"/>
              <a:t>Chair of </a:t>
            </a:r>
            <a:r>
              <a:rPr lang="de-DE" sz="1200" dirty="0" err="1"/>
              <a:t>Structural</a:t>
            </a:r>
            <a:r>
              <a:rPr lang="de-DE" sz="1200" dirty="0"/>
              <a:t> </a:t>
            </a:r>
            <a:r>
              <a:rPr lang="de-DE" sz="1200" dirty="0" err="1"/>
              <a:t>Mechanics</a:t>
            </a:r>
            <a:endParaRPr lang="de-DE" sz="1200" dirty="0"/>
          </a:p>
          <a:p>
            <a:r>
              <a:rPr lang="de-DE" sz="1200" dirty="0"/>
              <a:t>Munich, 22.08.2024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838DDFA-97D9-26A7-4CBA-E9362CEB8A36}"/>
              </a:ext>
            </a:extLst>
          </p:cNvPr>
          <p:cNvSpPr/>
          <p:nvPr/>
        </p:nvSpPr>
        <p:spPr>
          <a:xfrm>
            <a:off x="8519162" y="3057954"/>
            <a:ext cx="305750" cy="42572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Rounded Corners 11">
            <a:extLst>
              <a:ext uri="{FF2B5EF4-FFF2-40B4-BE49-F238E27FC236}">
                <a16:creationId xmlns:a16="http://schemas.microsoft.com/office/drawing/2014/main" id="{5E003392-F3E5-89F0-C0C4-D267813BF0B7}"/>
              </a:ext>
            </a:extLst>
          </p:cNvPr>
          <p:cNvSpPr/>
          <p:nvPr/>
        </p:nvSpPr>
        <p:spPr>
          <a:xfrm>
            <a:off x="6004560" y="3642083"/>
            <a:ext cx="1381760" cy="42572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Rounded Corners 1">
            <a:extLst>
              <a:ext uri="{FF2B5EF4-FFF2-40B4-BE49-F238E27FC236}">
                <a16:creationId xmlns:a16="http://schemas.microsoft.com/office/drawing/2014/main" id="{3E9AA162-3328-4BC1-D46C-D624F12A3ABA}"/>
              </a:ext>
            </a:extLst>
          </p:cNvPr>
          <p:cNvSpPr/>
          <p:nvPr/>
        </p:nvSpPr>
        <p:spPr>
          <a:xfrm>
            <a:off x="6414689" y="3057954"/>
            <a:ext cx="2104472" cy="42572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AGMG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10</a:t>
            </a:fld>
            <a:endParaRPr lang="de-DE" dirty="0"/>
          </a:p>
        </p:txBody>
      </p:sp>
      <mc:AlternateContent xmlns:mc="http://schemas.openxmlformats.org/markup-compatibility/2006">
        <mc:Choice xmlns:a14="http://schemas.microsoft.com/office/drawing/2010/main" Requires="a14">
          <p:sp>
            <p:nvSpPr>
              <p:cNvPr id="11" name="Rectangle: Rounded Corners 10">
                <a:extLst>
                  <a:ext uri="{FF2B5EF4-FFF2-40B4-BE49-F238E27FC236}">
                    <a16:creationId xmlns:a16="http://schemas.microsoft.com/office/drawing/2014/main" id="{0F7D4AEC-8539-2571-4587-E7B728FD8BC2}"/>
                  </a:ext>
                </a:extLst>
              </p:cNvPr>
              <p:cNvSpPr/>
              <p:nvPr/>
            </p:nvSpPr>
            <p:spPr>
              <a:xfrm>
                <a:off x="319089" y="1334198"/>
                <a:ext cx="4509789" cy="1471433"/>
              </a:xfrm>
              <a:prstGeom prst="roundRect">
                <a:avLst>
                  <a:gd name="adj" fmla="val 800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Hu model - </a:t>
                </a:r>
                <a14:m>
                  <m:oMath xmlns:m="http://schemas.openxmlformats.org/officeDocument/2006/math">
                    <m:sSub>
                      <m:sSubPr>
                        <m:ctrlPr>
                          <a:rPr lang="en-US" sz="1400" i="1" smtClean="0">
                            <a:solidFill>
                              <a:schemeClr val="tx1"/>
                            </a:solidFill>
                            <a:effectLst/>
                            <a:latin typeface="Cambria Math" panose="02040503050406030204" pitchFamily="18" charset="0"/>
                          </a:rPr>
                        </m:ctrlPr>
                      </m:sSubPr>
                      <m:e>
                        <m:r>
                          <a:rPr lang="en-US" sz="1400" b="1" i="1" smtClean="0">
                            <a:solidFill>
                              <a:schemeClr val="tx1"/>
                            </a:solidFill>
                            <a:effectLst/>
                            <a:latin typeface="Cambria Math" panose="02040503050406030204" pitchFamily="18" charset="0"/>
                          </a:rPr>
                          <m:t>𝑴</m:t>
                        </m:r>
                      </m:e>
                      <m:sub>
                        <m:r>
                          <a:rPr lang="en-US" sz="1400" b="0" i="1" smtClean="0">
                            <a:solidFill>
                              <a:schemeClr val="tx1"/>
                            </a:solidFill>
                            <a:effectLst/>
                            <a:latin typeface="Cambria Math" panose="02040503050406030204" pitchFamily="18" charset="0"/>
                          </a:rPr>
                          <m:t>h𝑢</m:t>
                        </m:r>
                      </m:sub>
                    </m:sSub>
                  </m:oMath>
                </a14:m>
                <a:r>
                  <a:rPr lang="en-US" sz="1400" dirty="0">
                    <a:solidFill>
                      <a:schemeClr val="tx1"/>
                    </a:solidFill>
                    <a:effectLst>
                      <a:outerShdw blurRad="38100" dist="38100" dir="2700000" algn="tl">
                        <a:srgbClr val="000000">
                          <a:alpha val="43137"/>
                        </a:srgbClr>
                      </a:outerShdw>
                    </a:effectLst>
                  </a:rPr>
                  <a:t>(</a:t>
                </a:r>
                <a14:m>
                  <m:oMath xmlns:m="http://schemas.openxmlformats.org/officeDocument/2006/math">
                    <m:r>
                      <a:rPr lang="el-GR" sz="1400" i="1" smtClean="0">
                        <a:solidFill>
                          <a:schemeClr val="tx1"/>
                        </a:solidFill>
                        <a:latin typeface="Cambria Math" panose="02040503050406030204" pitchFamily="18" charset="0"/>
                      </a:rPr>
                      <m:t>𝛺</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𝜔</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l-GR" sz="1400" i="1">
                            <a:solidFill>
                              <a:schemeClr val="tx1"/>
                            </a:solidFill>
                            <a:latin typeface="Cambria Math" panose="02040503050406030204" pitchFamily="18" charset="0"/>
                          </a:rPr>
                        </m:ctrlPr>
                      </m:sSubPr>
                      <m:e>
                        <m:r>
                          <a:rPr lang="el-GR" sz="1400" i="1">
                            <a:solidFill>
                              <a:schemeClr val="tx1"/>
                            </a:solidFill>
                            <a:latin typeface="Cambria Math" panose="02040503050406030204" pitchFamily="18" charset="0"/>
                          </a:rPr>
                          <m:t>𝜁</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𝑟</m:t>
                        </m:r>
                      </m:e>
                      <m:sub>
                        <m:r>
                          <a:rPr lang="en-US" sz="1400" i="1">
                            <a:solidFill>
                              <a:schemeClr val="tx1"/>
                            </a:solidFill>
                            <a:latin typeface="Cambria Math" panose="02040503050406030204" pitchFamily="18" charset="0"/>
                          </a:rPr>
                          <m:t>h</m:t>
                        </m:r>
                      </m:sub>
                    </m:sSub>
                  </m:oMath>
                </a14:m>
                <a:r>
                  <a:rPr lang="en-US" sz="1400" dirty="0">
                    <a:solidFill>
                      <a:schemeClr val="tx1"/>
                    </a:solidFill>
                    <a:effectLst>
                      <a:outerShdw blurRad="38100" dist="38100" dir="2700000" algn="tl">
                        <a:srgbClr val="000000">
                          <a:alpha val="43137"/>
                        </a:srgbClr>
                      </a:outerShdw>
                    </a:effectLst>
                  </a:rPr>
                  <a:t>)</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Spectral stationary</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Excited by Gaussian color noise</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The soil layer is a linear SDOF system</a:t>
                </a:r>
                <a:endParaRPr lang="en-US" sz="1400" dirty="0">
                  <a:ln w="0">
                    <a:noFill/>
                  </a:ln>
                  <a:solidFill>
                    <a:schemeClr val="tx1"/>
                  </a:solidFill>
                  <a:effectLst>
                    <a:outerShdw blurRad="38100" dist="25400" dir="5400000" algn="ctr" rotWithShape="0">
                      <a:srgbClr val="6E747A">
                        <a:alpha val="43000"/>
                      </a:srgbClr>
                    </a:outerShdw>
                  </a:effectLst>
                </a:endParaRPr>
              </a:p>
              <a:p>
                <a:pPr marL="285750" indent="-285750">
                  <a:lnSpc>
                    <a:spcPct val="114000"/>
                  </a:lnSpc>
                  <a:buFont typeface="Arial" panose="020B0604020202020204" pitchFamily="34" charset="0"/>
                  <a:buChar char="•"/>
                </a:pPr>
                <a:endParaRPr lang="en-US" sz="1400" dirty="0">
                  <a:solidFill>
                    <a:schemeClr val="tx1"/>
                  </a:solidFill>
                  <a:effectLst>
                    <a:outerShdw blurRad="38100" dist="38100" dir="2700000" algn="tl">
                      <a:srgbClr val="000000">
                        <a:alpha val="43137"/>
                      </a:srgbClr>
                    </a:outerShdw>
                  </a:effectLst>
                </a:endParaRPr>
              </a:p>
            </p:txBody>
          </p:sp>
        </mc:Choice>
        <mc:Fallback>
          <p:sp>
            <p:nvSpPr>
              <p:cNvPr id="11" name="Rectangle: Rounded Corners 10">
                <a:extLst>
                  <a:ext uri="{FF2B5EF4-FFF2-40B4-BE49-F238E27FC236}">
                    <a16:creationId xmlns:a16="http://schemas.microsoft.com/office/drawing/2014/main" id="{0F7D4AEC-8539-2571-4587-E7B728FD8BC2}"/>
                  </a:ext>
                </a:extLst>
              </p:cNvPr>
              <p:cNvSpPr>
                <a:spLocks noRot="1" noChangeAspect="1" noMove="1" noResize="1" noEditPoints="1" noAdjustHandles="1" noChangeArrowheads="1" noChangeShapeType="1" noTextEdit="1"/>
              </p:cNvSpPr>
              <p:nvPr/>
            </p:nvSpPr>
            <p:spPr>
              <a:xfrm>
                <a:off x="319089" y="1334198"/>
                <a:ext cx="4509789" cy="1471433"/>
              </a:xfrm>
              <a:prstGeom prst="roundRect">
                <a:avLst>
                  <a:gd name="adj" fmla="val 8008"/>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Rounded Corners 12">
                <a:extLst>
                  <a:ext uri="{FF2B5EF4-FFF2-40B4-BE49-F238E27FC236}">
                    <a16:creationId xmlns:a16="http://schemas.microsoft.com/office/drawing/2014/main" id="{25AFA554-08F9-D88C-81F6-F1DDD2FF9B43}"/>
                  </a:ext>
                </a:extLst>
              </p:cNvPr>
              <p:cNvSpPr/>
              <p:nvPr/>
            </p:nvSpPr>
            <p:spPr>
              <a:xfrm>
                <a:off x="319089" y="3063388"/>
                <a:ext cx="4509789" cy="1341145"/>
              </a:xfrm>
              <a:prstGeom prst="roundRect">
                <a:avLst>
                  <a:gd name="adj" fmla="val 67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Time modulating function - </a:t>
                </a:r>
                <a14:m>
                  <m:oMath xmlns:m="http://schemas.openxmlformats.org/officeDocument/2006/math">
                    <m:acc>
                      <m:accPr>
                        <m:chr m:val="̂"/>
                        <m:ctrlPr>
                          <a:rPr lang="en-US" sz="1400" i="1" smtClean="0">
                            <a:solidFill>
                              <a:schemeClr val="tx1"/>
                            </a:solidFill>
                            <a:effectLst/>
                            <a:latin typeface="Cambria Math" panose="02040503050406030204" pitchFamily="18" charset="0"/>
                          </a:rPr>
                        </m:ctrlPr>
                      </m:accPr>
                      <m:e>
                        <m:r>
                          <m:rPr>
                            <m:sty m:val="p"/>
                          </m:rPr>
                          <a:rPr lang="en-US" sz="1400" b="0" i="0" smtClean="0">
                            <a:solidFill>
                              <a:schemeClr val="tx1"/>
                            </a:solidFill>
                            <a:effectLst/>
                            <a:latin typeface="Cambria Math" panose="02040503050406030204" pitchFamily="18" charset="0"/>
                          </a:rPr>
                          <m:t>q</m:t>
                        </m:r>
                      </m:e>
                    </m:acc>
                    <m:r>
                      <a:rPr lang="en-US" sz="1400" b="0" i="1" smtClean="0">
                        <a:solidFill>
                          <a:schemeClr val="tx1"/>
                        </a:solidFill>
                        <a:effectLst/>
                        <a:latin typeface="Cambria Math" panose="02040503050406030204" pitchFamily="18" charset="0"/>
                      </a:rPr>
                      <m:t>(</m:t>
                    </m:r>
                    <m:r>
                      <a:rPr lang="en-US" sz="1400" b="0" i="1" smtClean="0">
                        <a:solidFill>
                          <a:schemeClr val="tx1"/>
                        </a:solidFill>
                        <a:effectLst/>
                        <a:latin typeface="Cambria Math" panose="02040503050406030204" pitchFamily="18" charset="0"/>
                      </a:rPr>
                      <m:t>𝑡</m:t>
                    </m:r>
                    <m:r>
                      <a:rPr lang="en-US" sz="1400" i="1" smtClean="0">
                        <a:solidFill>
                          <a:schemeClr val="tx1"/>
                        </a:solidFill>
                        <a:effectLst/>
                        <a:latin typeface="Cambria Math" panose="02040503050406030204" pitchFamily="18" charset="0"/>
                      </a:rPr>
                      <m:t>, </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𝑡</m:t>
                        </m:r>
                      </m:e>
                      <m:sub>
                        <m:r>
                          <a:rPr lang="en-US" sz="1400" i="1">
                            <a:solidFill>
                              <a:schemeClr val="tx1"/>
                            </a:solidFill>
                            <a:effectLst/>
                            <a:latin typeface="Cambria Math" panose="02040503050406030204" pitchFamily="18" charset="0"/>
                          </a:rPr>
                          <m:t>𝑑</m:t>
                        </m:r>
                      </m:sub>
                    </m:sSub>
                    <m:r>
                      <a:rPr lang="en-US" sz="1400" i="1">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𝑟</m:t>
                        </m:r>
                      </m:e>
                      <m:sub>
                        <m:r>
                          <a:rPr lang="en-US" sz="1400" i="1">
                            <a:solidFill>
                              <a:schemeClr val="tx1"/>
                            </a:solidFill>
                            <a:effectLst/>
                            <a:latin typeface="Cambria Math" panose="02040503050406030204" pitchFamily="18" charset="0"/>
                          </a:rPr>
                          <m:t>𝑚𝑖𝑑</m:t>
                        </m:r>
                      </m:sub>
                    </m:sSub>
                    <m:r>
                      <a:rPr lang="en-US" sz="1400" b="0" i="1" smtClean="0">
                        <a:solidFill>
                          <a:schemeClr val="tx1"/>
                        </a:solidFill>
                        <a:effectLst/>
                        <a:latin typeface="Cambria Math" panose="02040503050406030204" pitchFamily="18" charset="0"/>
                      </a:rPr>
                      <m:t>)</m:t>
                    </m:r>
                  </m:oMath>
                </a14:m>
                <a:endParaRPr lang="en-US" sz="1400" dirty="0">
                  <a:solidFill>
                    <a:schemeClr val="tx1"/>
                  </a:solidFill>
                  <a:effectLst/>
                </a:endParaRPr>
              </a:p>
              <a:p>
                <a:pPr marL="285750" indent="-285750">
                  <a:lnSpc>
                    <a:spcPct val="150000"/>
                  </a:lnSpc>
                  <a:buFont typeface="Arial" panose="020B0604020202020204" pitchFamily="34" charset="0"/>
                  <a:buChar char="•"/>
                </a:pPr>
                <a:r>
                  <a:rPr lang="en-US" sz="1200" dirty="0">
                    <a:solidFill>
                      <a:schemeClr val="tx1"/>
                    </a:solidFill>
                  </a:rPr>
                  <a:t>Temporal non-stationary</a:t>
                </a:r>
              </a:p>
              <a:p>
                <a:pPr marL="285750" indent="-285750">
                  <a:lnSpc>
                    <a:spcPct val="150000"/>
                  </a:lnSpc>
                  <a:buFont typeface="Arial" panose="020B0604020202020204" pitchFamily="34" charset="0"/>
                  <a:buChar char="•"/>
                </a:pPr>
                <a:r>
                  <a:rPr lang="en-US" sz="1200" b="0" i="0" u="none" strike="noStrike" baseline="0" dirty="0">
                    <a:solidFill>
                      <a:schemeClr val="tx1"/>
                    </a:solidFill>
                  </a:rPr>
                  <a:t>Gamma PDF-shape like</a:t>
                </a:r>
              </a:p>
              <a:p>
                <a:pPr marL="285750" indent="-285750">
                  <a:lnSpc>
                    <a:spcPct val="150000"/>
                  </a:lnSpc>
                  <a:buFont typeface="Arial" panose="020B0604020202020204" pitchFamily="34" charset="0"/>
                  <a:buChar char="•"/>
                </a:pPr>
                <a:r>
                  <a:rPr lang="en-US" sz="1200" dirty="0">
                    <a:solidFill>
                      <a:schemeClr val="tx1"/>
                    </a:solidFill>
                  </a:rPr>
                  <a:t>Amplitude is controlled by peak ground acceleration (PGA)</a:t>
                </a:r>
              </a:p>
            </p:txBody>
          </p:sp>
        </mc:Choice>
        <mc:Fallback>
          <p:sp>
            <p:nvSpPr>
              <p:cNvPr id="13" name="Rectangle: Rounded Corners 12">
                <a:extLst>
                  <a:ext uri="{FF2B5EF4-FFF2-40B4-BE49-F238E27FC236}">
                    <a16:creationId xmlns:a16="http://schemas.microsoft.com/office/drawing/2014/main" id="{25AFA554-08F9-D88C-81F6-F1DDD2FF9B43}"/>
                  </a:ext>
                </a:extLst>
              </p:cNvPr>
              <p:cNvSpPr>
                <a:spLocks noRot="1" noChangeAspect="1" noMove="1" noResize="1" noEditPoints="1" noAdjustHandles="1" noChangeArrowheads="1" noChangeShapeType="1" noTextEdit="1"/>
              </p:cNvSpPr>
              <p:nvPr/>
            </p:nvSpPr>
            <p:spPr>
              <a:xfrm>
                <a:off x="319089" y="3063388"/>
                <a:ext cx="4509789" cy="1341145"/>
              </a:xfrm>
              <a:prstGeom prst="roundRect">
                <a:avLst>
                  <a:gd name="adj" fmla="val 6767"/>
                </a:avLst>
              </a:prstGeom>
              <a:blipFill>
                <a:blip r:embed="rId4"/>
                <a:stretch>
                  <a:fillRect/>
                </a:stretch>
              </a:blipFill>
              <a:ln>
                <a:noFill/>
              </a:ln>
            </p:spPr>
            <p:txBody>
              <a:bodyPr/>
              <a:lstStyle/>
              <a:p>
                <a:r>
                  <a:rPr lang="en-US">
                    <a:noFill/>
                  </a:rPr>
                  <a:t> </a:t>
                </a:r>
              </a:p>
            </p:txBody>
          </p:sp>
        </mc:Fallback>
      </mc:AlternateContent>
      <p:pic>
        <p:nvPicPr>
          <p:cNvPr id="19" name="Graphic 18">
            <a:extLst>
              <a:ext uri="{FF2B5EF4-FFF2-40B4-BE49-F238E27FC236}">
                <a16:creationId xmlns:a16="http://schemas.microsoft.com/office/drawing/2014/main" id="{35E5C1E5-1446-BA9B-C885-B2B385A7C05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2824"/>
          <a:stretch/>
        </p:blipFill>
        <p:spPr>
          <a:xfrm>
            <a:off x="5335262" y="1006946"/>
            <a:ext cx="3295782" cy="1907753"/>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F0D549C-A039-C250-BBBA-25A4F19B13C2}"/>
                  </a:ext>
                </a:extLst>
              </p:cNvPr>
              <p:cNvSpPr txBox="1"/>
              <p:nvPr/>
            </p:nvSpPr>
            <p:spPr>
              <a:xfrm flipH="1">
                <a:off x="4894921" y="4220989"/>
                <a:ext cx="1802375" cy="201530"/>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𝑎</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𝑡𝑚𝑓</m:t>
                              </m:r>
                            </m:sub>
                          </m:sSub>
                        </m:e>
                      </m:d>
                    </m:oMath>
                  </m:oMathPara>
                </a14:m>
                <a:endParaRPr lang="en-US" sz="1000" b="0" dirty="0">
                  <a:latin typeface="+mn-lt"/>
                </a:endParaRPr>
              </a:p>
            </p:txBody>
          </p:sp>
        </mc:Choice>
        <mc:Fallback>
          <p:sp>
            <p:nvSpPr>
              <p:cNvPr id="20" name="TextBox 19">
                <a:extLst>
                  <a:ext uri="{FF2B5EF4-FFF2-40B4-BE49-F238E27FC236}">
                    <a16:creationId xmlns:a16="http://schemas.microsoft.com/office/drawing/2014/main" id="{1F0D549C-A039-C250-BBBA-25A4F19B13C2}"/>
                  </a:ext>
                </a:extLst>
              </p:cNvPr>
              <p:cNvSpPr txBox="1">
                <a:spLocks noRot="1" noChangeAspect="1" noMove="1" noResize="1" noEditPoints="1" noAdjustHandles="1" noChangeArrowheads="1" noChangeShapeType="1" noTextEdit="1"/>
              </p:cNvSpPr>
              <p:nvPr/>
            </p:nvSpPr>
            <p:spPr>
              <a:xfrm flipH="1">
                <a:off x="4894921" y="4220989"/>
                <a:ext cx="1802375" cy="201530"/>
              </a:xfrm>
              <a:prstGeom prst="rect">
                <a:avLst/>
              </a:prstGeom>
              <a:blipFill>
                <a:blip r:embed="rId7"/>
                <a:stretch>
                  <a:fillRect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68F9B679-C974-2F62-E132-BAB39BF18716}"/>
                  </a:ext>
                </a:extLst>
              </p:cNvPr>
              <p:cNvSpPr txBox="1"/>
              <p:nvPr/>
            </p:nvSpPr>
            <p:spPr>
              <a:xfrm flipH="1">
                <a:off x="6345227" y="4231636"/>
                <a:ext cx="2221406" cy="194797"/>
              </a:xfrm>
              <a:prstGeom prst="rect">
                <a:avLst/>
              </a:prstGeom>
              <a:noFill/>
            </p:spPr>
            <p:txBody>
              <a:bodyPr wrap="square" lIns="0" tIns="0" rIns="0" bIns="0" rtlCol="0">
                <a:spAutoFit/>
              </a:bodyPr>
              <a:lstStyle/>
              <a:p>
                <a:pPr>
                  <a:lnSpc>
                    <a:spcPct val="150000"/>
                  </a:lnSpc>
                </a:pPr>
                <a:r>
                  <a:rPr lang="en-US" sz="800" dirty="0"/>
                  <a:t>,where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𝑋</m:t>
                        </m:r>
                      </m:e>
                      <m:sub>
                        <m:r>
                          <a:rPr lang="en-US" sz="800" b="0" i="1" smtClean="0">
                            <a:latin typeface="Cambria Math" panose="02040503050406030204" pitchFamily="18" charset="0"/>
                          </a:rPr>
                          <m:t>h𝑢</m:t>
                        </m:r>
                      </m:sub>
                    </m:sSub>
                    <m:r>
                      <a:rPr lang="en-US" sz="800" b="0" i="1" smtClean="0">
                        <a:latin typeface="Cambria Math" panose="02040503050406030204" pitchFamily="18" charset="0"/>
                      </a:rPr>
                      <m:t>=</m:t>
                    </m:r>
                    <m:d>
                      <m:dPr>
                        <m:begChr m:val="{"/>
                        <m:endChr m:val="}"/>
                        <m:ctrlPr>
                          <a:rPr lang="en-US" sz="800" b="0" i="1" smtClean="0">
                            <a:latin typeface="Cambria Math" panose="02040503050406030204" pitchFamily="18" charset="0"/>
                          </a:rPr>
                        </m:ctrlPr>
                      </m:dPr>
                      <m:e>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𝜔</m:t>
                            </m:r>
                          </m:e>
                          <m:sub>
                            <m:r>
                              <a:rPr lang="en-US" sz="800" b="0" i="1" smtClean="0">
                                <a:latin typeface="Cambria Math" panose="02040503050406030204" pitchFamily="18" charset="0"/>
                              </a:rPr>
                              <m:t>𝑔</m:t>
                            </m:r>
                          </m:sub>
                        </m:sSub>
                        <m:r>
                          <a:rPr lang="en-US" sz="800" b="0" i="1" smtClean="0">
                            <a:latin typeface="Cambria Math" panose="02040503050406030204" pitchFamily="18" charset="0"/>
                          </a:rPr>
                          <m:t>,</m:t>
                        </m:r>
                        <m:sSub>
                          <m:sSubPr>
                            <m:ctrlPr>
                              <a:rPr lang="en-US" sz="800" i="1">
                                <a:latin typeface="Cambria Math" panose="02040503050406030204" pitchFamily="18" charset="0"/>
                                <a:ea typeface="Cambria Math" panose="02040503050406030204" pitchFamily="18" charset="0"/>
                              </a:rPr>
                            </m:ctrlPr>
                          </m:sSubPr>
                          <m:e>
                            <m:r>
                              <m:rPr>
                                <m:nor/>
                              </m:rPr>
                              <a:rPr lang="el-GR" sz="800" i="1"/>
                              <m:t>ζ</m:t>
                            </m:r>
                          </m:e>
                          <m:sub>
                            <m:r>
                              <a:rPr lang="en-US" sz="800" i="1">
                                <a:latin typeface="Cambria Math" panose="02040503050406030204" pitchFamily="18" charset="0"/>
                                <a:ea typeface="Cambria Math" panose="02040503050406030204" pitchFamily="18" charset="0"/>
                              </a:rPr>
                              <m:t>𝑔</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𝑟</m:t>
                            </m:r>
                          </m:e>
                          <m:sub>
                            <m:r>
                              <a:rPr lang="en-US" sz="800" b="0" i="1" smtClean="0">
                                <a:latin typeface="Cambria Math" panose="02040503050406030204" pitchFamily="18" charset="0"/>
                              </a:rPr>
                              <m:t>h</m:t>
                            </m:r>
                          </m:sub>
                        </m:sSub>
                      </m:e>
                    </m:d>
                  </m:oMath>
                </a14:m>
                <a:r>
                  <a:rPr lang="en-US" sz="800" b="0" dirty="0">
                    <a:latin typeface="+mn-lt"/>
                  </a:rPr>
                  <a:t>,  </a:t>
                </a:r>
                <a14:m>
                  <m:oMath xmlns:m="http://schemas.openxmlformats.org/officeDocument/2006/math">
                    <m:sSub>
                      <m:sSubPr>
                        <m:ctrlPr>
                          <a:rPr lang="en-US" sz="800" i="1">
                            <a:latin typeface="Cambria Math" panose="02040503050406030204" pitchFamily="18" charset="0"/>
                          </a:rPr>
                        </m:ctrlPr>
                      </m:sSubPr>
                      <m:e>
                        <m:r>
                          <a:rPr lang="en-US" sz="800" i="1">
                            <a:latin typeface="Cambria Math" panose="02040503050406030204" pitchFamily="18" charset="0"/>
                          </a:rPr>
                          <m:t>𝑋</m:t>
                        </m:r>
                      </m:e>
                      <m:sub>
                        <m:r>
                          <a:rPr lang="en-US" sz="800" i="1">
                            <a:latin typeface="Cambria Math" panose="02040503050406030204" pitchFamily="18" charset="0"/>
                          </a:rPr>
                          <m:t>𝑡𝑚𝑓</m:t>
                        </m:r>
                      </m:sub>
                    </m:sSub>
                    <m:r>
                      <a:rPr lang="en-US" sz="800" i="1">
                        <a:latin typeface="Cambria Math" panose="02040503050406030204" pitchFamily="18" charset="0"/>
                      </a:rPr>
                      <m:t>={ </m:t>
                    </m:r>
                    <m:r>
                      <a:rPr lang="en-US" sz="800" i="1">
                        <a:latin typeface="Cambria Math" panose="02040503050406030204" pitchFamily="18" charset="0"/>
                      </a:rPr>
                      <m:t>𝑃𝐺𝑉</m:t>
                    </m:r>
                    <m:r>
                      <a:rPr lang="en-US" sz="800" i="1">
                        <a:latin typeface="Cambria Math" panose="02040503050406030204" pitchFamily="18" charset="0"/>
                      </a:rPr>
                      <m:t>, </m:t>
                    </m:r>
                    <m:sSub>
                      <m:sSubPr>
                        <m:ctrlPr>
                          <a:rPr lang="en-US" sz="800" i="1">
                            <a:latin typeface="Cambria Math" panose="02040503050406030204" pitchFamily="18" charset="0"/>
                          </a:rPr>
                        </m:ctrlPr>
                      </m:sSubPr>
                      <m:e>
                        <m:r>
                          <a:rPr lang="en-US" sz="800" i="1">
                            <a:latin typeface="Cambria Math" panose="02040503050406030204" pitchFamily="18" charset="0"/>
                          </a:rPr>
                          <m:t>𝑡</m:t>
                        </m:r>
                      </m:e>
                      <m:sub>
                        <m:r>
                          <a:rPr lang="en-US" sz="800" i="1">
                            <a:latin typeface="Cambria Math" panose="02040503050406030204" pitchFamily="18" charset="0"/>
                          </a:rPr>
                          <m:t>𝑑</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𝑟</m:t>
                        </m:r>
                      </m:e>
                      <m:sub>
                        <m:r>
                          <a:rPr lang="en-US" sz="800" i="1">
                            <a:latin typeface="Cambria Math" panose="02040503050406030204" pitchFamily="18" charset="0"/>
                          </a:rPr>
                          <m:t>𝑚𝑖𝑑</m:t>
                        </m:r>
                      </m:sub>
                    </m:sSub>
                    <m:r>
                      <a:rPr lang="en-US" sz="800" i="1">
                        <a:latin typeface="Cambria Math" panose="02040503050406030204" pitchFamily="18" charset="0"/>
                      </a:rPr>
                      <m:t>}</m:t>
                    </m:r>
                  </m:oMath>
                </a14:m>
                <a:endParaRPr lang="en-US" sz="800" b="0" dirty="0">
                  <a:latin typeface="+mn-lt"/>
                </a:endParaRPr>
              </a:p>
            </p:txBody>
          </p:sp>
        </mc:Choice>
        <mc:Fallback>
          <p:sp>
            <p:nvSpPr>
              <p:cNvPr id="23" name="TextBox 22">
                <a:extLst>
                  <a:ext uri="{FF2B5EF4-FFF2-40B4-BE49-F238E27FC236}">
                    <a16:creationId xmlns:a16="http://schemas.microsoft.com/office/drawing/2014/main" id="{68F9B679-C974-2F62-E132-BAB39BF18716}"/>
                  </a:ext>
                </a:extLst>
              </p:cNvPr>
              <p:cNvSpPr txBox="1">
                <a:spLocks noRot="1" noChangeAspect="1" noMove="1" noResize="1" noEditPoints="1" noAdjustHandles="1" noChangeArrowheads="1" noChangeShapeType="1" noTextEdit="1"/>
              </p:cNvSpPr>
              <p:nvPr/>
            </p:nvSpPr>
            <p:spPr>
              <a:xfrm flipH="1">
                <a:off x="6345227" y="4231636"/>
                <a:ext cx="2221406" cy="194797"/>
              </a:xfrm>
              <a:prstGeom prst="rect">
                <a:avLst/>
              </a:prstGeom>
              <a:blipFill>
                <a:blip r:embed="rId8"/>
                <a:stretch>
                  <a:fillRect l="-3022" r="-1374" b="-2812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00844044-5942-8E7D-BAEF-2F6201161804}"/>
              </a:ext>
            </a:extLst>
          </p:cNvPr>
          <p:cNvGrpSpPr/>
          <p:nvPr/>
        </p:nvGrpSpPr>
        <p:grpSpPr>
          <a:xfrm>
            <a:off x="3584859" y="1098588"/>
            <a:ext cx="1422068" cy="1229582"/>
            <a:chOff x="4305859" y="638753"/>
            <a:chExt cx="2248665" cy="1715828"/>
          </a:xfrm>
        </p:grpSpPr>
        <p:pic>
          <p:nvPicPr>
            <p:cNvPr id="6" name="Graphic 5">
              <a:extLst>
                <a:ext uri="{FF2B5EF4-FFF2-40B4-BE49-F238E27FC236}">
                  <a16:creationId xmlns:a16="http://schemas.microsoft.com/office/drawing/2014/main" id="{E13DBE88-6414-F985-BA52-59AED8AD3B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5860" y="665120"/>
              <a:ext cx="2248664" cy="1686498"/>
            </a:xfrm>
            <a:prstGeom prst="rect">
              <a:avLst/>
            </a:prstGeom>
          </p:spPr>
        </p:pic>
        <p:sp>
          <p:nvSpPr>
            <p:cNvPr id="7" name="Rectangle: Rounded Corners 6">
              <a:extLst>
                <a:ext uri="{FF2B5EF4-FFF2-40B4-BE49-F238E27FC236}">
                  <a16:creationId xmlns:a16="http://schemas.microsoft.com/office/drawing/2014/main" id="{750B17FA-C360-ACC4-DEC1-13E19A6F1269}"/>
                </a:ext>
              </a:extLst>
            </p:cNvPr>
            <p:cNvSpPr/>
            <p:nvPr/>
          </p:nvSpPr>
          <p:spPr>
            <a:xfrm>
              <a:off x="4305859" y="638753"/>
              <a:ext cx="2248665" cy="1715828"/>
            </a:xfrm>
            <a:prstGeom prst="roundRect">
              <a:avLst>
                <a:gd name="adj" fmla="val 378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4BB3865-1516-99C5-8E9D-D53D8282E86B}"/>
                  </a:ext>
                </a:extLst>
              </p:cNvPr>
              <p:cNvSpPr txBox="1"/>
              <p:nvPr/>
            </p:nvSpPr>
            <p:spPr>
              <a:xfrm>
                <a:off x="5263300" y="3063034"/>
                <a:ext cx="3584186" cy="420500"/>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altLang="zh-TW" sz="1000" b="1" i="1">
                              <a:latin typeface="Cambria Math" panose="02040503050406030204" pitchFamily="18" charset="0"/>
                            </a:rPr>
                            <m:t>𝑴</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h</m:t>
                          </m:r>
                        </m:sub>
                      </m:sSub>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sSup>
                            <m:sSupPr>
                              <m:ctrlPr>
                                <a:rPr lang="en-US" sz="1000" b="0" i="1" smtClean="0">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3</m:t>
                              </m:r>
                            </m:sup>
                          </m:sSup>
                        </m:num>
                        <m:den>
                          <m:r>
                            <a:rPr lang="en-US" sz="1000" i="1">
                              <a:latin typeface="Cambria Math" panose="02040503050406030204" pitchFamily="18" charset="0"/>
                            </a:rPr>
                            <m:t>−</m:t>
                          </m:r>
                          <m:r>
                            <a:rPr lang="en-US" sz="1000" i="1">
                              <a:latin typeface="Cambria Math" panose="02040503050406030204" pitchFamily="18" charset="0"/>
                            </a:rPr>
                            <m:t>𝑖</m:t>
                          </m:r>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i="1">
                                  <a:latin typeface="Cambria Math" panose="02040503050406030204" pitchFamily="18" charset="0"/>
                                </a:rPr>
                                <m:t>3</m:t>
                              </m:r>
                            </m:sup>
                          </m:sSup>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h</m:t>
                                  </m:r>
                                </m:sub>
                              </m:sSub>
                            </m:e>
                            <m:sup>
                              <m:r>
                                <a:rPr lang="en-US" sz="1000" b="0" i="1" smtClean="0">
                                  <a:latin typeface="Cambria Math" panose="02040503050406030204" pitchFamily="18" charset="0"/>
                                </a:rPr>
                                <m:t>3</m:t>
                              </m:r>
                            </m:sup>
                          </m:sSup>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3</m:t>
                              </m:r>
                            </m:sup>
                          </m:sSup>
                        </m:den>
                      </m:f>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smtClean="0">
                                  <a:latin typeface="Cambria Math" panose="02040503050406030204" pitchFamily="18" charset="0"/>
                                </a:rPr>
                              </m:ctrlPr>
                            </m:sSubPr>
                            <m:e>
                              <m:r>
                                <a:rPr lang="el-GR" sz="1000" i="1">
                                  <a:latin typeface="Cambria Math" panose="02040503050406030204" pitchFamily="18" charset="0"/>
                                </a:rPr>
                                <m:t>𝜁</m:t>
                              </m:r>
                            </m:e>
                            <m:sub>
                              <m:r>
                                <a:rPr lang="en-US" sz="1000" b="0" i="1" smtClean="0">
                                  <a:latin typeface="Cambria Math" panose="02040503050406030204" pitchFamily="18" charset="0"/>
                                </a:rPr>
                                <m:t>𝑔</m:t>
                              </m:r>
                            </m:sub>
                          </m:sSub>
                          <m:sSub>
                            <m:sSubPr>
                              <m:ctrlPr>
                                <a:rPr lang="el-GR" sz="1000" i="1" smtClean="0">
                                  <a:latin typeface="Cambria Math" panose="02040503050406030204" pitchFamily="18" charset="0"/>
                                </a:rPr>
                              </m:ctrlPr>
                            </m:sSubPr>
                            <m:e>
                              <m:r>
                                <a:rPr lang="el-GR"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2</m:t>
                              </m:r>
                            </m:sup>
                          </m:sSup>
                        </m:num>
                        <m:den>
                          <m:d>
                            <m:dPr>
                              <m:ctrlPr>
                                <a:rPr lang="en-US" sz="1000" b="0" i="1" smtClean="0">
                                  <a:latin typeface="Cambria Math" panose="02040503050406030204" pitchFamily="18" charset="0"/>
                                </a:rPr>
                              </m:ctrlPr>
                            </m:dPr>
                            <m:e>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2</m:t>
                                  </m:r>
                                </m:sup>
                              </m:sSup>
                              <m:r>
                                <a:rPr lang="en-US" sz="1000" i="1">
                                  <a:latin typeface="Cambria Math" panose="02040503050406030204" pitchFamily="18" charset="0"/>
                                </a:rPr>
                                <m:t>−</m:t>
                              </m:r>
                              <m:sSup>
                                <m:sSupPr>
                                  <m:ctrlPr>
                                    <a:rPr lang="en-US" sz="1000" i="1">
                                      <a:latin typeface="Cambria Math" panose="02040503050406030204" pitchFamily="18" charset="0"/>
                                    </a:rPr>
                                  </m:ctrlPr>
                                </m:sSupPr>
                                <m:e>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e>
                                <m:sup>
                                  <m:r>
                                    <a:rPr lang="en-US" sz="1000" i="1">
                                      <a:latin typeface="Cambria Math" panose="02040503050406030204" pitchFamily="18" charset="0"/>
                                    </a:rPr>
                                    <m:t>2</m:t>
                                  </m:r>
                                </m:sup>
                              </m:sSup>
                            </m:e>
                          </m:d>
                          <m:r>
                            <a:rPr lang="en-US" sz="1000" i="1">
                              <a:latin typeface="Cambria Math" panose="02040503050406030204" pitchFamily="18" charset="0"/>
                            </a:rPr>
                            <m:t>−</m:t>
                          </m:r>
                          <m:r>
                            <a:rPr lang="en-US" sz="1000" i="1">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sSub>
                            <m:sSubPr>
                              <m:ctrlPr>
                                <a:rPr lang="el-GR" sz="1000" i="1">
                                  <a:latin typeface="Cambria Math" panose="02040503050406030204" pitchFamily="18" charset="0"/>
                                </a:rPr>
                              </m:ctrlPr>
                            </m:sSubPr>
                            <m:e>
                              <m:r>
                                <a:rPr lang="el-GR"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den>
                      </m:f>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𝑈</m:t>
                          </m:r>
                        </m:e>
                      </m:acc>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oMath>
                  </m:oMathPara>
                </a14:m>
                <a:endParaRPr lang="en-US" sz="1000" dirty="0" err="1">
                  <a:latin typeface="+mn-lt"/>
                </a:endParaRPr>
              </a:p>
            </p:txBody>
          </p:sp>
        </mc:Choice>
        <mc:Fallback>
          <p:sp>
            <p:nvSpPr>
              <p:cNvPr id="9" name="TextBox 8">
                <a:extLst>
                  <a:ext uri="{FF2B5EF4-FFF2-40B4-BE49-F238E27FC236}">
                    <a16:creationId xmlns:a16="http://schemas.microsoft.com/office/drawing/2014/main" id="{34BB3865-1516-99C5-8E9D-D53D8282E86B}"/>
                  </a:ext>
                </a:extLst>
              </p:cNvPr>
              <p:cNvSpPr txBox="1">
                <a:spLocks noRot="1" noChangeAspect="1" noMove="1" noResize="1" noEditPoints="1" noAdjustHandles="1" noChangeArrowheads="1" noChangeShapeType="1" noTextEdit="1"/>
              </p:cNvSpPr>
              <p:nvPr/>
            </p:nvSpPr>
            <p:spPr>
              <a:xfrm>
                <a:off x="5263300" y="3063034"/>
                <a:ext cx="3584186" cy="420500"/>
              </a:xfrm>
              <a:prstGeom prst="rect">
                <a:avLst/>
              </a:prstGeom>
              <a:blipFill>
                <a:blip r:embed="rId11"/>
                <a:stretch>
                  <a:fillRect l="-170" r="-1020" b="-101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E6CA1BA-913B-CB00-91BF-710417C78E30}"/>
                  </a:ext>
                </a:extLst>
              </p:cNvPr>
              <p:cNvSpPr txBox="1"/>
              <p:nvPr/>
            </p:nvSpPr>
            <p:spPr>
              <a:xfrm>
                <a:off x="5270920" y="3685541"/>
                <a:ext cx="2810449" cy="282129"/>
              </a:xfrm>
              <a:prstGeom prst="rect">
                <a:avLst/>
              </a:prstGeom>
              <a:noFill/>
            </p:spPr>
            <p:txBody>
              <a:bodyPr wrap="none" lIns="0" tIns="0" rIns="0" bIns="0" rtlCol="0">
                <a:spAutoFit/>
              </a:bodyPr>
              <a:lstStyle/>
              <a:p>
                <a:pPr>
                  <a:lnSpc>
                    <a:spcPct val="114000"/>
                  </a:lnSpc>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𝐺𝑀</m:t>
                        </m:r>
                      </m:e>
                      <m:sub>
                        <m:r>
                          <a:rPr lang="en-US" sz="1000" b="0" i="1" smtClean="0">
                            <a:latin typeface="Cambria Math" panose="02040503050406030204" pitchFamily="18" charset="0"/>
                          </a:rPr>
                          <m:t>𝑣𝑒𝑙</m:t>
                        </m:r>
                      </m:sub>
                    </m:sSub>
                    <m:r>
                      <a:rPr lang="en-US" sz="1000" b="0" i="1" smtClean="0">
                        <a:latin typeface="Cambria Math" panose="02040503050406030204" pitchFamily="18" charset="0"/>
                      </a:rPr>
                      <m:t>=</m:t>
                    </m:r>
                    <m:r>
                      <a:rPr lang="en-US" sz="1000" b="0" i="1" smtClean="0">
                        <a:latin typeface="Cambria Math" panose="02040503050406030204" pitchFamily="18" charset="0"/>
                      </a:rPr>
                      <m:t>𝑃𝐺𝐴</m:t>
                    </m:r>
                    <m:f>
                      <m:fPr>
                        <m:ctrlPr>
                          <a:rPr lang="en-US" sz="1000" b="0" i="1" smtClean="0">
                            <a:latin typeface="Cambria Math" panose="02040503050406030204" pitchFamily="18" charset="0"/>
                          </a:rPr>
                        </m:ctrlPr>
                      </m:fPr>
                      <m:num>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r>
                          <m:rPr>
                            <m:nor/>
                          </m:rPr>
                          <a:rPr lang="en-US" sz="1000" dirty="0"/>
                          <m:t> </m:t>
                        </m:r>
                      </m:num>
                      <m:den>
                        <m:r>
                          <m:rPr>
                            <m:sty m:val="p"/>
                          </m:rPr>
                          <a:rPr lang="en-US" sz="1000" b="0" i="0" smtClean="0">
                            <a:latin typeface="Cambria Math" panose="02040503050406030204" pitchFamily="18" charset="0"/>
                          </a:rPr>
                          <m:t>max</m:t>
                        </m:r>
                        <m:r>
                          <a:rPr lang="en-US" sz="1000" b="0" i="1" smtClean="0">
                            <a:latin typeface="Cambria Math" panose="02040503050406030204" pitchFamily="18" charset="0"/>
                          </a:rPr>
                          <m:t>⁡(|</m:t>
                        </m:r>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m:t>
                        </m:r>
                      </m:den>
                    </m:f>
                  </m:oMath>
                </a14:m>
                <a:r>
                  <a:rPr lang="en-US" sz="1000" dirty="0"/>
                  <a:t> </a:t>
                </a:r>
                <a14:m>
                  <m:oMath xmlns:m="http://schemas.openxmlformats.org/officeDocument/2006/math">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oMath>
                </a14:m>
                <a:endParaRPr lang="en-US" sz="1000" dirty="0" err="1">
                  <a:latin typeface="+mn-lt"/>
                </a:endParaRPr>
              </a:p>
            </p:txBody>
          </p:sp>
        </mc:Choice>
        <mc:Fallback>
          <p:sp>
            <p:nvSpPr>
              <p:cNvPr id="10" name="TextBox 9">
                <a:extLst>
                  <a:ext uri="{FF2B5EF4-FFF2-40B4-BE49-F238E27FC236}">
                    <a16:creationId xmlns:a16="http://schemas.microsoft.com/office/drawing/2014/main" id="{2E6CA1BA-913B-CB00-91BF-710417C78E30}"/>
                  </a:ext>
                </a:extLst>
              </p:cNvPr>
              <p:cNvSpPr txBox="1">
                <a:spLocks noRot="1" noChangeAspect="1" noMove="1" noResize="1" noEditPoints="1" noAdjustHandles="1" noChangeArrowheads="1" noChangeShapeType="1" noTextEdit="1"/>
              </p:cNvSpPr>
              <p:nvPr/>
            </p:nvSpPr>
            <p:spPr>
              <a:xfrm>
                <a:off x="5270920" y="3685541"/>
                <a:ext cx="2810449" cy="282129"/>
              </a:xfrm>
              <a:prstGeom prst="rect">
                <a:avLst/>
              </a:prstGeom>
              <a:blipFill>
                <a:blip r:embed="rId12"/>
                <a:stretch>
                  <a:fillRect l="-1735" r="-1518" b="-1521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6A21EA36-F446-FEBF-94F6-E93F1D79AFA4}"/>
              </a:ext>
            </a:extLst>
          </p:cNvPr>
          <p:cNvCxnSpPr/>
          <p:nvPr/>
        </p:nvCxnSpPr>
        <p:spPr>
          <a:xfrm>
            <a:off x="5796108" y="3421380"/>
            <a:ext cx="1659822" cy="335280"/>
          </a:xfrm>
          <a:prstGeom prst="straightConnector1">
            <a:avLst/>
          </a:prstGeom>
          <a:ln>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F529F8-81C3-D78D-E902-C2C7F1BE733E}"/>
              </a:ext>
            </a:extLst>
          </p:cNvPr>
          <p:cNvSpPr txBox="1"/>
          <p:nvPr/>
        </p:nvSpPr>
        <p:spPr>
          <a:xfrm>
            <a:off x="6414688" y="3483678"/>
            <a:ext cx="422661" cy="193002"/>
          </a:xfrm>
          <a:prstGeom prst="rect">
            <a:avLst/>
          </a:prstGeom>
          <a:solidFill>
            <a:schemeClr val="bg1"/>
          </a:solidFill>
          <a:ln>
            <a:solidFill>
              <a:srgbClr val="FF0000"/>
            </a:solidFill>
          </a:ln>
        </p:spPr>
        <p:txBody>
          <a:bodyPr wrap="square" lIns="0" tIns="0" rIns="0" bIns="0" rtlCol="0">
            <a:spAutoFit/>
          </a:bodyPr>
          <a:lstStyle/>
          <a:p>
            <a:pPr algn="ctr">
              <a:lnSpc>
                <a:spcPct val="114000"/>
              </a:lnSpc>
            </a:pPr>
            <a:r>
              <a:rPr lang="en-US" sz="1200" dirty="0">
                <a:solidFill>
                  <a:srgbClr val="FF0000"/>
                </a:solidFill>
                <a:latin typeface="+mn-lt"/>
              </a:rPr>
              <a:t>IFFT</a:t>
            </a:r>
          </a:p>
        </p:txBody>
      </p:sp>
      <p:grpSp>
        <p:nvGrpSpPr>
          <p:cNvPr id="21" name="Group 20">
            <a:extLst>
              <a:ext uri="{FF2B5EF4-FFF2-40B4-BE49-F238E27FC236}">
                <a16:creationId xmlns:a16="http://schemas.microsoft.com/office/drawing/2014/main" id="{C9BA4888-8931-BFE4-DCCA-9ED5B2A67D28}"/>
              </a:ext>
            </a:extLst>
          </p:cNvPr>
          <p:cNvGrpSpPr/>
          <p:nvPr/>
        </p:nvGrpSpPr>
        <p:grpSpPr>
          <a:xfrm>
            <a:off x="3584859" y="2892611"/>
            <a:ext cx="1422068" cy="1072645"/>
            <a:chOff x="3542524" y="2892611"/>
            <a:chExt cx="1422068" cy="1072645"/>
          </a:xfrm>
        </p:grpSpPr>
        <p:pic>
          <p:nvPicPr>
            <p:cNvPr id="17" name="Graphic 16">
              <a:extLst>
                <a:ext uri="{FF2B5EF4-FFF2-40B4-BE49-F238E27FC236}">
                  <a16:creationId xmlns:a16="http://schemas.microsoft.com/office/drawing/2014/main" id="{3AB05640-E096-C3C2-21C6-A6DE795596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42524" y="2892611"/>
              <a:ext cx="1422068" cy="1066551"/>
            </a:xfrm>
            <a:prstGeom prst="rect">
              <a:avLst/>
            </a:prstGeom>
          </p:spPr>
        </p:pic>
        <p:sp>
          <p:nvSpPr>
            <p:cNvPr id="18" name="Rectangle: Rounded Corners 17">
              <a:extLst>
                <a:ext uri="{FF2B5EF4-FFF2-40B4-BE49-F238E27FC236}">
                  <a16:creationId xmlns:a16="http://schemas.microsoft.com/office/drawing/2014/main" id="{401587CC-F5D1-3F9D-8A7A-73B4878ACAAE}"/>
                </a:ext>
              </a:extLst>
            </p:cNvPr>
            <p:cNvSpPr/>
            <p:nvPr/>
          </p:nvSpPr>
          <p:spPr>
            <a:xfrm>
              <a:off x="3542524" y="2892612"/>
              <a:ext cx="1422068" cy="1072644"/>
            </a:xfrm>
            <a:prstGeom prst="roundRect">
              <a:avLst>
                <a:gd name="adj" fmla="val 388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5" name="Fußzeilenplatzhalter 4">
            <a:extLst>
              <a:ext uri="{FF2B5EF4-FFF2-40B4-BE49-F238E27FC236}">
                <a16:creationId xmlns:a16="http://schemas.microsoft.com/office/drawing/2014/main" id="{C2ABD86A-BE81-D2C5-D342-7FBF25EB19B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22" name="TextBox 21">
            <a:extLst>
              <a:ext uri="{FF2B5EF4-FFF2-40B4-BE49-F238E27FC236}">
                <a16:creationId xmlns:a16="http://schemas.microsoft.com/office/drawing/2014/main" id="{CBF4B91F-1E1A-1E61-6875-A013ED694215}"/>
              </a:ext>
            </a:extLst>
          </p:cNvPr>
          <p:cNvSpPr txBox="1"/>
          <p:nvPr/>
        </p:nvSpPr>
        <p:spPr>
          <a:xfrm>
            <a:off x="7165340" y="2911727"/>
            <a:ext cx="783869" cy="128625"/>
          </a:xfrm>
          <a:prstGeom prst="rect">
            <a:avLst/>
          </a:prstGeom>
          <a:noFill/>
        </p:spPr>
        <p:txBody>
          <a:bodyPr wrap="none" lIns="0" tIns="0" rIns="0" bIns="0" rtlCol="0">
            <a:spAutoFit/>
          </a:bodyPr>
          <a:lstStyle/>
          <a:p>
            <a:pPr>
              <a:lnSpc>
                <a:spcPct val="114000"/>
              </a:lnSpc>
            </a:pPr>
            <a:r>
              <a:rPr lang="en-US" sz="800" dirty="0">
                <a:solidFill>
                  <a:schemeClr val="accent6"/>
                </a:solidFill>
                <a:effectLst>
                  <a:outerShdw blurRad="38100" dist="38100" dir="2700000" algn="tl">
                    <a:srgbClr val="000000">
                      <a:alpha val="43137"/>
                    </a:srgbClr>
                  </a:outerShdw>
                </a:effectLst>
                <a:latin typeface="+mn-lt"/>
              </a:rPr>
              <a:t>FRF of Hu model</a:t>
            </a:r>
          </a:p>
        </p:txBody>
      </p:sp>
      <p:sp>
        <p:nvSpPr>
          <p:cNvPr id="25" name="TextBox 24">
            <a:extLst>
              <a:ext uri="{FF2B5EF4-FFF2-40B4-BE49-F238E27FC236}">
                <a16:creationId xmlns:a16="http://schemas.microsoft.com/office/drawing/2014/main" id="{9E4B7F78-8A97-66DC-BE07-5A46A84D21D5}"/>
              </a:ext>
            </a:extLst>
          </p:cNvPr>
          <p:cNvSpPr txBox="1"/>
          <p:nvPr/>
        </p:nvSpPr>
        <p:spPr>
          <a:xfrm>
            <a:off x="8539383" y="2916807"/>
            <a:ext cx="250068" cy="128625"/>
          </a:xfrm>
          <a:prstGeom prst="rect">
            <a:avLst/>
          </a:prstGeom>
          <a:noFill/>
        </p:spPr>
        <p:txBody>
          <a:bodyPr wrap="none" lIns="0" tIns="0" rIns="0" bIns="0" rtlCol="0">
            <a:spAutoFit/>
          </a:bodyPr>
          <a:lstStyle/>
          <a:p>
            <a:pPr>
              <a:lnSpc>
                <a:spcPct val="114000"/>
              </a:lnSpc>
            </a:pPr>
            <a:r>
              <a:rPr lang="en-US" sz="800" dirty="0">
                <a:solidFill>
                  <a:schemeClr val="accent4">
                    <a:lumMod val="10000"/>
                  </a:schemeClr>
                </a:solidFill>
                <a:effectLst>
                  <a:outerShdw blurRad="38100" dist="38100" dir="2700000" algn="tl">
                    <a:srgbClr val="000000">
                      <a:alpha val="43137"/>
                    </a:srgbClr>
                  </a:outerShdw>
                </a:effectLst>
                <a:latin typeface="+mn-lt"/>
              </a:rPr>
              <a:t>GWN</a:t>
            </a:r>
          </a:p>
        </p:txBody>
      </p:sp>
      <p:sp>
        <p:nvSpPr>
          <p:cNvPr id="26" name="TextBox 25">
            <a:extLst>
              <a:ext uri="{FF2B5EF4-FFF2-40B4-BE49-F238E27FC236}">
                <a16:creationId xmlns:a16="http://schemas.microsoft.com/office/drawing/2014/main" id="{FC74AC13-63F1-3504-AE1C-2DA8E24F5A7F}"/>
              </a:ext>
            </a:extLst>
          </p:cNvPr>
          <p:cNvSpPr txBox="1"/>
          <p:nvPr/>
        </p:nvSpPr>
        <p:spPr>
          <a:xfrm>
            <a:off x="5973908" y="4062495"/>
            <a:ext cx="1414952" cy="128625"/>
          </a:xfrm>
          <a:prstGeom prst="rect">
            <a:avLst/>
          </a:prstGeom>
          <a:noFill/>
        </p:spPr>
        <p:txBody>
          <a:bodyPr wrap="square" lIns="0" tIns="0" rIns="0" bIns="0" rtlCol="0">
            <a:spAutoFit/>
          </a:bodyPr>
          <a:lstStyle/>
          <a:p>
            <a:pPr algn="ctr">
              <a:lnSpc>
                <a:spcPct val="114000"/>
              </a:lnSpc>
            </a:pPr>
            <a:r>
              <a:rPr lang="en-US" sz="800" dirty="0">
                <a:solidFill>
                  <a:schemeClr val="accent1"/>
                </a:solidFill>
                <a:effectLst>
                  <a:outerShdw blurRad="38100" dist="38100" dir="2700000" algn="tl">
                    <a:srgbClr val="000000">
                      <a:alpha val="43137"/>
                    </a:srgbClr>
                  </a:outerShdw>
                </a:effectLst>
              </a:rPr>
              <a:t>Time modulating function</a:t>
            </a:r>
            <a:endParaRPr lang="en-US" sz="800" dirty="0">
              <a:solidFill>
                <a:schemeClr val="accent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52354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Extract model parameters </a:t>
                </a:r>
                <a14:m>
                  <m:oMath xmlns:m="http://schemas.openxmlformats.org/officeDocument/2006/math">
                    <m:sSub>
                      <m:sSubPr>
                        <m:ctrlPr>
                          <a:rPr lang="en-US" sz="20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11</a:t>
            </a:fld>
            <a:endParaRPr lang="de-DE" dirty="0"/>
          </a:p>
        </p:txBody>
      </p:sp>
      <p:pic>
        <p:nvPicPr>
          <p:cNvPr id="6" name="Graphic 5">
            <a:extLst>
              <a:ext uri="{FF2B5EF4-FFF2-40B4-BE49-F238E27FC236}">
                <a16:creationId xmlns:a16="http://schemas.microsoft.com/office/drawing/2014/main" id="{20FB6D03-AB13-EAAD-A288-2D6D24F25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88" y="1362154"/>
            <a:ext cx="4199722" cy="3149792"/>
          </a:xfrm>
          <a:prstGeom prst="rect">
            <a:avLst/>
          </a:prstGeom>
        </p:spPr>
      </p:pic>
      <p:sp>
        <p:nvSpPr>
          <p:cNvPr id="7" name="Arrow: Right 6">
            <a:extLst>
              <a:ext uri="{FF2B5EF4-FFF2-40B4-BE49-F238E27FC236}">
                <a16:creationId xmlns:a16="http://schemas.microsoft.com/office/drawing/2014/main" id="{D2D120CA-25C6-6FB3-D2E0-BB52DB36975E}"/>
              </a:ext>
            </a:extLst>
          </p:cNvPr>
          <p:cNvSpPr/>
          <p:nvPr/>
        </p:nvSpPr>
        <p:spPr>
          <a:xfrm>
            <a:off x="4424213" y="2301619"/>
            <a:ext cx="1056546" cy="1270861"/>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F93D6C6-0A17-E584-A1D1-D3228E02089D}"/>
                  </a:ext>
                </a:extLst>
              </p:cNvPr>
              <p:cNvSpPr/>
              <p:nvPr/>
            </p:nvSpPr>
            <p:spPr>
              <a:xfrm>
                <a:off x="5789294" y="1263595"/>
                <a:ext cx="2841749" cy="316772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ln w="0">
                      <a:noFill/>
                    </a:ln>
                    <a:solidFill>
                      <a:schemeClr val="tx1"/>
                    </a:solidFill>
                    <a:effectLst>
                      <a:outerShdw blurRad="38100" dist="25400" dir="5400000" algn="ctr" rotWithShape="0">
                        <a:srgbClr val="6E747A">
                          <a:alpha val="43000"/>
                        </a:srgbClr>
                      </a:outerShdw>
                    </a:effectLst>
                  </a:rPr>
                  <a:t>Fitting procedure</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Fitting the Hu model in frequency domain</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Using </a:t>
                </a:r>
                <a:r>
                  <a:rPr lang="en-US" sz="1050" b="1" dirty="0">
                    <a:ln w="0">
                      <a:noFill/>
                    </a:ln>
                    <a:solidFill>
                      <a:schemeClr val="tx1"/>
                    </a:solidFill>
                    <a:effectLst>
                      <a:outerShdw blurRad="38100" dist="25400" dir="5400000" algn="ctr" rotWithShape="0">
                        <a:srgbClr val="6E747A">
                          <a:alpha val="43000"/>
                        </a:srgbClr>
                      </a:outerShdw>
                    </a:effectLst>
                  </a:rPr>
                  <a:t>nonlinear least square method </a:t>
                </a:r>
                <a:r>
                  <a:rPr lang="en-US" sz="1050" dirty="0">
                    <a:ln w="0">
                      <a:noFill/>
                    </a:ln>
                    <a:solidFill>
                      <a:schemeClr val="tx1"/>
                    </a:solidFill>
                    <a:effectLst>
                      <a:outerShdw blurRad="38100" dist="25400" dir="5400000" algn="ctr" rotWithShape="0">
                        <a:srgbClr val="6E747A">
                          <a:alpha val="43000"/>
                        </a:srgbClr>
                      </a:outerShdw>
                    </a:effectLst>
                  </a:rPr>
                  <a:t>[Chen et al 2022] </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Extract the model parameters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from each records</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In the database, we have over 200 records from approximate 50 events </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9F93D6C6-0A17-E584-A1D1-D3228E02089D}"/>
                  </a:ext>
                </a:extLst>
              </p:cNvPr>
              <p:cNvSpPr>
                <a:spLocks noRot="1" noChangeAspect="1" noMove="1" noResize="1" noEditPoints="1" noAdjustHandles="1" noChangeArrowheads="1" noChangeShapeType="1" noTextEdit="1"/>
              </p:cNvSpPr>
              <p:nvPr/>
            </p:nvSpPr>
            <p:spPr>
              <a:xfrm>
                <a:off x="5789294" y="1263595"/>
                <a:ext cx="2841749" cy="3167727"/>
              </a:xfrm>
              <a:prstGeom prst="roundRect">
                <a:avLst>
                  <a:gd name="adj" fmla="val 7652"/>
                </a:avLst>
              </a:prstGeom>
              <a:blipFill>
                <a:blip r:embed="rId6"/>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2F306943-0875-DFF4-4302-67F74A48871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576334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12</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9" name="Rectangle 8">
            <a:extLst>
              <a:ext uri="{FF2B5EF4-FFF2-40B4-BE49-F238E27FC236}">
                <a16:creationId xmlns:a16="http://schemas.microsoft.com/office/drawing/2014/main" id="{AC33E5A6-91D5-F2DE-5A51-BE2E63CDBEA6}"/>
              </a:ext>
            </a:extLst>
          </p:cNvPr>
          <p:cNvSpPr/>
          <p:nvPr/>
        </p:nvSpPr>
        <p:spPr>
          <a:xfrm>
            <a:off x="138731" y="1588655"/>
            <a:ext cx="4284330"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4424218" y="1588655"/>
            <a:ext cx="851053"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4424216" y="3479564"/>
            <a:ext cx="851053"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1">
            <a:extLst>
              <a:ext uri="{FF2B5EF4-FFF2-40B4-BE49-F238E27FC236}">
                <a16:creationId xmlns:a16="http://schemas.microsoft.com/office/drawing/2014/main" id="{39048F76-0FB9-DA89-D08E-B30AF48C1689}"/>
              </a:ext>
            </a:extLst>
          </p:cNvPr>
          <p:cNvSpPr/>
          <p:nvPr/>
        </p:nvSpPr>
        <p:spPr>
          <a:xfrm>
            <a:off x="5276426" y="1690766"/>
            <a:ext cx="120073" cy="215207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7675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Baseline correction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13</a:t>
            </a:fld>
            <a:endParaRPr lang="de-DE" dirty="0"/>
          </a:p>
        </p:txBody>
      </p:sp>
      <p:pic>
        <p:nvPicPr>
          <p:cNvPr id="7" name="Graphic 6">
            <a:extLst>
              <a:ext uri="{FF2B5EF4-FFF2-40B4-BE49-F238E27FC236}">
                <a16:creationId xmlns:a16="http://schemas.microsoft.com/office/drawing/2014/main" id="{CD0C31D7-A82E-4BED-6895-C5328AC9A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152" y="1284477"/>
            <a:ext cx="4401402" cy="3301052"/>
          </a:xfrm>
          <a:prstGeom prst="rect">
            <a:avLst/>
          </a:prstGeom>
        </p:spPr>
      </p:pic>
      <p:sp>
        <p:nvSpPr>
          <p:cNvPr id="9" name="Rectangle: Rounded Corners 8">
            <a:extLst>
              <a:ext uri="{FF2B5EF4-FFF2-40B4-BE49-F238E27FC236}">
                <a16:creationId xmlns:a16="http://schemas.microsoft.com/office/drawing/2014/main" id="{3D6F8B2E-0CCA-CBF7-127E-D25EFB862A0D}"/>
              </a:ext>
            </a:extLst>
          </p:cNvPr>
          <p:cNvSpPr/>
          <p:nvPr/>
        </p:nvSpPr>
        <p:spPr>
          <a:xfrm>
            <a:off x="5322276" y="1130271"/>
            <a:ext cx="2871105" cy="3301052"/>
          </a:xfrm>
          <a:prstGeom prst="roundRect">
            <a:avLst>
              <a:gd name="adj" fmla="val 347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00000"/>
              </a:lnSpc>
            </a:pPr>
            <a:r>
              <a:rPr lang="en-US" sz="1400" dirty="0">
                <a:ln w="0">
                  <a:noFill/>
                </a:ln>
                <a:solidFill>
                  <a:schemeClr val="tx1"/>
                </a:solidFill>
                <a:effectLst>
                  <a:outerShdw blurRad="38100" dist="25400" dir="5400000" algn="ctr" rotWithShape="0">
                    <a:srgbClr val="6E747A">
                      <a:alpha val="43000"/>
                    </a:srgbClr>
                  </a:outerShdw>
                </a:effectLst>
              </a:rPr>
              <a:t>Baseline correction</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Proposed by [Pan et al 2016], written in MATLAB toolbox.</a:t>
            </a:r>
          </a:p>
          <a:p>
            <a:pPr marL="171450" indent="-171450">
              <a:lnSpc>
                <a:spcPct val="20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Detrend acceleration, velocity, and displacement signals simultaneously.</a:t>
            </a:r>
          </a:p>
          <a:p>
            <a:pPr marL="171450" indent="-171450">
              <a:lnSpc>
                <a:spcPct val="20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Trends are fitted by high order polynomials, using least square method.</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p:txBody>
      </p:sp>
      <p:sp>
        <p:nvSpPr>
          <p:cNvPr id="5" name="Fußzeilenplatzhalter 4">
            <a:extLst>
              <a:ext uri="{FF2B5EF4-FFF2-40B4-BE49-F238E27FC236}">
                <a16:creationId xmlns:a16="http://schemas.microsoft.com/office/drawing/2014/main" id="{CC7D1D45-6824-4C54-D019-80A05411CCD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931296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Comparison of artificial GM with recorded one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14</a:t>
            </a:fld>
            <a:endParaRPr lang="de-DE" dirty="0"/>
          </a:p>
        </p:txBody>
      </p:sp>
      <p:pic>
        <p:nvPicPr>
          <p:cNvPr id="6" name="Graphic 5">
            <a:extLst>
              <a:ext uri="{FF2B5EF4-FFF2-40B4-BE49-F238E27FC236}">
                <a16:creationId xmlns:a16="http://schemas.microsoft.com/office/drawing/2014/main" id="{1365975B-7976-4CF0-81C9-80DCCBF135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9460" y="1192362"/>
            <a:ext cx="4705080" cy="3528811"/>
          </a:xfrm>
          <a:prstGeom prst="rect">
            <a:avLst/>
          </a:prstGeom>
        </p:spPr>
      </p:pic>
      <p:sp>
        <p:nvSpPr>
          <p:cNvPr id="5" name="Fußzeilenplatzhalter 4">
            <a:extLst>
              <a:ext uri="{FF2B5EF4-FFF2-40B4-BE49-F238E27FC236}">
                <a16:creationId xmlns:a16="http://schemas.microsoft.com/office/drawing/2014/main" id="{1D57A966-379D-5B55-556C-5F998CADE06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18211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15</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10" name="Rectangle 9">
            <a:extLst>
              <a:ext uri="{FF2B5EF4-FFF2-40B4-BE49-F238E27FC236}">
                <a16:creationId xmlns:a16="http://schemas.microsoft.com/office/drawing/2014/main" id="{29808B8E-CA22-F8A7-F1A7-6123606B917E}"/>
              </a:ext>
            </a:extLst>
          </p:cNvPr>
          <p:cNvSpPr/>
          <p:nvPr/>
        </p:nvSpPr>
        <p:spPr>
          <a:xfrm>
            <a:off x="2752435" y="1588655"/>
            <a:ext cx="3611419"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1371600" y="1588655"/>
            <a:ext cx="1380836"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1371598" y="3479564"/>
            <a:ext cx="1380837"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1">
            <a:extLst>
              <a:ext uri="{FF2B5EF4-FFF2-40B4-BE49-F238E27FC236}">
                <a16:creationId xmlns:a16="http://schemas.microsoft.com/office/drawing/2014/main" id="{DF2E2B1B-660D-B2FE-A385-D822B086F5C6}"/>
              </a:ext>
            </a:extLst>
          </p:cNvPr>
          <p:cNvSpPr/>
          <p:nvPr/>
        </p:nvSpPr>
        <p:spPr>
          <a:xfrm>
            <a:off x="1293759" y="1588654"/>
            <a:ext cx="76685" cy="22541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3169783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Linear mixed effect model (LME)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16</a:t>
            </a:fld>
            <a:endParaRPr lang="de-DE" dirty="0"/>
          </a:p>
        </p:txBody>
      </p:sp>
      <mc:AlternateContent xmlns:mc="http://schemas.openxmlformats.org/markup-compatibility/2006">
        <mc:Choice xmlns:a14="http://schemas.microsoft.com/office/drawing/2010/main" Requires="a14">
          <p:sp>
            <p:nvSpPr>
              <p:cNvPr id="2" name="Rectangle: Rounded Corners 1">
                <a:extLst>
                  <a:ext uri="{FF2B5EF4-FFF2-40B4-BE49-F238E27FC236}">
                    <a16:creationId xmlns:a16="http://schemas.microsoft.com/office/drawing/2014/main" id="{F6C74557-B06F-F9B1-76D5-AE10936C90AA}"/>
                  </a:ext>
                </a:extLst>
              </p:cNvPr>
              <p:cNvSpPr>
                <a:spLocks/>
              </p:cNvSpPr>
              <p:nvPr/>
            </p:nvSpPr>
            <p:spPr>
              <a:xfrm>
                <a:off x="537920" y="1359877"/>
                <a:ext cx="2809913" cy="3227750"/>
              </a:xfrm>
              <a:prstGeom prst="roundRect">
                <a:avLst>
                  <a:gd name="adj" fmla="val 76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50000"/>
                  </a:lnSpc>
                </a:pPr>
                <a:r>
                  <a:rPr lang="en-US" sz="1400" dirty="0">
                    <a:ln w="0">
                      <a:noFill/>
                    </a:ln>
                    <a:solidFill>
                      <a:schemeClr val="tx1"/>
                    </a:solidFill>
                    <a:effectLst>
                      <a:outerShdw blurRad="38100" dist="25400" dir="5400000" algn="ctr" rotWithShape="0">
                        <a:srgbClr val="6E747A">
                          <a:alpha val="43000"/>
                        </a:srgbClr>
                      </a:outerShdw>
                    </a:effectLst>
                  </a:rPr>
                  <a:t>Why we need LME model ?</a:t>
                </a:r>
              </a:p>
              <a:p>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b="1" dirty="0">
                    <a:ln w="0">
                      <a:noFill/>
                    </a:ln>
                    <a:solidFill>
                      <a:schemeClr val="tx1"/>
                    </a:solidFill>
                    <a:effectLst>
                      <a:outerShdw blurRad="38100" dist="25400" dir="5400000" algn="ctr" rotWithShape="0">
                        <a:srgbClr val="6E747A">
                          <a:alpha val="43000"/>
                        </a:srgbClr>
                      </a:outerShdw>
                    </a:effectLst>
                  </a:rPr>
                  <a:t>Describe the relationship between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𝒔𝒃</m:t>
                        </m:r>
                      </m:sub>
                    </m:sSub>
                  </m:oMath>
                </a14:m>
                <a:r>
                  <a:rPr lang="en-US" sz="1200" b="1" dirty="0">
                    <a:ln w="0">
                      <a:noFill/>
                    </a:ln>
                    <a:solidFill>
                      <a:schemeClr val="tx1"/>
                    </a:solidFill>
                    <a:effectLst>
                      <a:outerShdw blurRad="38100" dist="25400" dir="5400000" algn="ctr" rotWithShape="0">
                        <a:srgbClr val="6E747A">
                          <a:alpha val="43000"/>
                        </a:srgbClr>
                      </a:outerShdw>
                    </a:effectLst>
                  </a:rPr>
                  <a:t> and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𝒂</m:t>
                        </m:r>
                      </m:sub>
                    </m:sSub>
                    <m:r>
                      <a:rPr lang="en-US" sz="1200" b="1" i="0"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m:t>
                    </m:r>
                  </m:oMath>
                </a14:m>
                <a:endParaRPr lang="en-US" sz="1200" b="1" dirty="0">
                  <a:ln w="0">
                    <a:noFill/>
                  </a:ln>
                  <a:solidFill>
                    <a:schemeClr val="tx1"/>
                  </a:solidFill>
                  <a:effectLst>
                    <a:outerShdw blurRad="38100" dist="25400" dir="5400000" algn="ctr" rotWithShape="0">
                      <a:srgbClr val="6E747A">
                        <a:alpha val="43000"/>
                      </a:srgbClr>
                    </a:outerShdw>
                  </a:effectLst>
                </a:endParaRPr>
              </a:p>
              <a:p>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Introduce stochasticity by intra and inter-event residuals.</a:t>
                </a:r>
              </a:p>
            </p:txBody>
          </p:sp>
        </mc:Choice>
        <mc:Fallback>
          <p:sp>
            <p:nvSpPr>
              <p:cNvPr id="2" name="Rectangle: Rounded Corners 1">
                <a:extLst>
                  <a:ext uri="{FF2B5EF4-FFF2-40B4-BE49-F238E27FC236}">
                    <a16:creationId xmlns:a16="http://schemas.microsoft.com/office/drawing/2014/main" id="{F6C74557-B06F-F9B1-76D5-AE10936C90AA}"/>
                  </a:ext>
                </a:extLst>
              </p:cNvPr>
              <p:cNvSpPr>
                <a:spLocks noRot="1" noChangeAspect="1" noMove="1" noResize="1" noEditPoints="1" noAdjustHandles="1" noChangeArrowheads="1" noChangeShapeType="1" noTextEdit="1"/>
              </p:cNvSpPr>
              <p:nvPr/>
            </p:nvSpPr>
            <p:spPr>
              <a:xfrm>
                <a:off x="537920" y="1359877"/>
                <a:ext cx="2809913" cy="3227750"/>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AAA06A7-20B7-3322-870D-3186C2911D8D}"/>
              </a:ext>
            </a:extLst>
          </p:cNvPr>
          <p:cNvSpPr txBox="1">
            <a:spLocks/>
          </p:cNvSpPr>
          <p:nvPr/>
        </p:nvSpPr>
        <p:spPr>
          <a:xfrm>
            <a:off x="660473" y="4089367"/>
            <a:ext cx="2564805" cy="302519"/>
          </a:xfrm>
          <a:prstGeom prst="rect">
            <a:avLst/>
          </a:prstGeom>
          <a:noFill/>
        </p:spPr>
        <p:txBody>
          <a:bodyPr wrap="none" lIns="0" tIns="0" rIns="0" bIns="0" rtlCol="0">
            <a:spAutoFit/>
          </a:bodyPr>
          <a:lstStyle/>
          <a:p>
            <a:pPr marL="171450" indent="-171450">
              <a:lnSpc>
                <a:spcPct val="114000"/>
              </a:lnSpc>
              <a:buFont typeface="Arial" panose="020B0604020202020204" pitchFamily="34" charset="0"/>
              <a:buChar char="•"/>
            </a:pPr>
            <a:r>
              <a:rPr lang="en-US" sz="900" dirty="0">
                <a:latin typeface="+mn-lt"/>
              </a:rPr>
              <a:t>Inter-event: within a single event or group </a:t>
            </a:r>
          </a:p>
          <a:p>
            <a:pPr marL="171450" indent="-171450">
              <a:lnSpc>
                <a:spcPct val="114000"/>
              </a:lnSpc>
              <a:buFont typeface="Arial" panose="020B0604020202020204" pitchFamily="34" charset="0"/>
              <a:buChar char="•"/>
            </a:pPr>
            <a:r>
              <a:rPr lang="en-US" sz="900" dirty="0">
                <a:latin typeface="+mn-lt"/>
              </a:rPr>
              <a:t>Intra-event: between different events or groups</a:t>
            </a:r>
          </a:p>
        </p:txBody>
      </p:sp>
      <p:pic>
        <p:nvPicPr>
          <p:cNvPr id="11" name="Picture 10">
            <a:extLst>
              <a:ext uri="{FF2B5EF4-FFF2-40B4-BE49-F238E27FC236}">
                <a16:creationId xmlns:a16="http://schemas.microsoft.com/office/drawing/2014/main" id="{A6AD1E57-7401-27B4-0C8C-756F0ECDF77C}"/>
              </a:ext>
            </a:extLst>
          </p:cNvPr>
          <p:cNvPicPr>
            <a:picLocks noChangeAspect="1"/>
          </p:cNvPicPr>
          <p:nvPr/>
        </p:nvPicPr>
        <p:blipFill>
          <a:blip r:embed="rId4"/>
          <a:stretch>
            <a:fillRect/>
          </a:stretch>
        </p:blipFill>
        <p:spPr>
          <a:xfrm>
            <a:off x="3938096" y="1359877"/>
            <a:ext cx="4545431" cy="3227750"/>
          </a:xfrm>
          <a:prstGeom prst="rect">
            <a:avLst/>
          </a:prstGeom>
        </p:spPr>
      </p:pic>
      <p:sp>
        <p:nvSpPr>
          <p:cNvPr id="7" name="TextBox 6">
            <a:extLst>
              <a:ext uri="{FF2B5EF4-FFF2-40B4-BE49-F238E27FC236}">
                <a16:creationId xmlns:a16="http://schemas.microsoft.com/office/drawing/2014/main" id="{BE6F1E1B-3001-1B98-D197-4F57C11C4337}"/>
              </a:ext>
            </a:extLst>
          </p:cNvPr>
          <p:cNvSpPr txBox="1"/>
          <p:nvPr/>
        </p:nvSpPr>
        <p:spPr>
          <a:xfrm>
            <a:off x="7069693" y="1382521"/>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5" name="Fußzeilenplatzhalter 4">
            <a:extLst>
              <a:ext uri="{FF2B5EF4-FFF2-40B4-BE49-F238E27FC236}">
                <a16:creationId xmlns:a16="http://schemas.microsoft.com/office/drawing/2014/main" id="{27059F83-0751-AD56-E0F0-9D51862F8EB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70842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6945" y="1851382"/>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17</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606453" y="1671782"/>
            <a:ext cx="2324187" cy="2295774"/>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p:sp>
        <p:nvSpPr>
          <p:cNvPr id="5" name="Fußzeilenplatzhalter 4">
            <a:extLst>
              <a:ext uri="{FF2B5EF4-FFF2-40B4-BE49-F238E27FC236}">
                <a16:creationId xmlns:a16="http://schemas.microsoft.com/office/drawing/2014/main" id="{17104FD4-A20E-0414-4EC7-1BD407212E39}"/>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10" name="Straight Arrow Connector 9">
            <a:extLst>
              <a:ext uri="{FF2B5EF4-FFF2-40B4-BE49-F238E27FC236}">
                <a16:creationId xmlns:a16="http://schemas.microsoft.com/office/drawing/2014/main" id="{B4FE9F00-428B-E337-5604-80E48C30EC12}"/>
              </a:ext>
            </a:extLst>
          </p:cNvPr>
          <p:cNvCxnSpPr>
            <a:cxnSpLocks/>
          </p:cNvCxnSpPr>
          <p:nvPr/>
        </p:nvCxnSpPr>
        <p:spPr>
          <a:xfrm>
            <a:off x="6274048" y="2834640"/>
            <a:ext cx="2564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33BBFCC-8D6F-CF1D-1EF1-321724D84DE6}"/>
              </a:ext>
            </a:extLst>
          </p:cNvPr>
          <p:cNvSpPr txBox="1"/>
          <p:nvPr/>
        </p:nvSpPr>
        <p:spPr>
          <a:xfrm>
            <a:off x="6786706" y="2465658"/>
            <a:ext cx="1963679" cy="1274773"/>
          </a:xfrm>
          <a:prstGeom prst="rect">
            <a:avLst/>
          </a:prstGeom>
          <a:noFill/>
        </p:spPr>
        <p:txBody>
          <a:bodyPr wrap="none" lIns="0" tIns="0" rIns="0" bIns="0" rtlCol="0">
            <a:spAutoFit/>
          </a:bodyPr>
          <a:lstStyle/>
          <a:p>
            <a:pPr algn="ctr">
              <a:lnSpc>
                <a:spcPct val="114000"/>
              </a:lnSpc>
            </a:pPr>
            <a:r>
              <a:rPr lang="en-US" sz="1600" dirty="0">
                <a:latin typeface="+mn-lt"/>
              </a:rPr>
              <a:t>Validation:</a:t>
            </a:r>
          </a:p>
          <a:p>
            <a:pPr algn="ctr">
              <a:lnSpc>
                <a:spcPct val="114000"/>
              </a:lnSpc>
            </a:pPr>
            <a:endParaRPr lang="en-US" sz="1400" dirty="0">
              <a:latin typeface="+mn-lt"/>
            </a:endParaRPr>
          </a:p>
          <a:p>
            <a:pPr algn="ctr">
              <a:lnSpc>
                <a:spcPct val="114000"/>
              </a:lnSpc>
            </a:pPr>
            <a:r>
              <a:rPr lang="en-US" altLang="zh-TW" sz="1200" dirty="0"/>
              <a:t>Response spectral analysis</a:t>
            </a:r>
            <a:endParaRPr lang="en-US" sz="1200" dirty="0">
              <a:latin typeface="+mn-lt"/>
            </a:endParaRPr>
          </a:p>
          <a:p>
            <a:pPr>
              <a:lnSpc>
                <a:spcPct val="114000"/>
              </a:lnSpc>
            </a:pPr>
            <a:endParaRPr lang="en-US" sz="1600" dirty="0">
              <a:latin typeface="+mn-lt"/>
            </a:endParaRPr>
          </a:p>
          <a:p>
            <a:pPr>
              <a:lnSpc>
                <a:spcPct val="114000"/>
              </a:lnSpc>
            </a:pPr>
            <a:endParaRPr lang="en-US" sz="1600" dirty="0" err="1">
              <a:latin typeface="+mn-lt"/>
            </a:endParaRPr>
          </a:p>
        </p:txBody>
      </p:sp>
    </p:spTree>
    <p:extLst>
      <p:ext uri="{BB962C8B-B14F-4D97-AF65-F5344CB8AC3E}">
        <p14:creationId xmlns:p14="http://schemas.microsoft.com/office/powerpoint/2010/main" val="150263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18</a:t>
            </a:fld>
            <a:endParaRPr lang="de-DE" dirty="0"/>
          </a:p>
        </p:txBody>
      </p:sp>
      <p:pic>
        <p:nvPicPr>
          <p:cNvPr id="7" name="Graphic 6">
            <a:extLst>
              <a:ext uri="{FF2B5EF4-FFF2-40B4-BE49-F238E27FC236}">
                <a16:creationId xmlns:a16="http://schemas.microsoft.com/office/drawing/2014/main" id="{A5240CD4-71F3-093B-63B4-8C76ACE166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800" y="1262788"/>
            <a:ext cx="4087302" cy="3065476"/>
          </a:xfrm>
          <a:prstGeom prst="rect">
            <a:avLst/>
          </a:prstGeom>
        </p:spPr>
      </p:pic>
      <p:pic>
        <p:nvPicPr>
          <p:cNvPr id="10" name="Graphic 9">
            <a:extLst>
              <a:ext uri="{FF2B5EF4-FFF2-40B4-BE49-F238E27FC236}">
                <a16:creationId xmlns:a16="http://schemas.microsoft.com/office/drawing/2014/main" id="{F30C285A-C7EF-D68E-07F4-738C83D647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8306" y="1262788"/>
            <a:ext cx="4087302" cy="3065476"/>
          </a:xfrm>
          <a:prstGeom prst="rect">
            <a:avLst/>
          </a:prstGeom>
        </p:spPr>
      </p:pic>
      <p:sp>
        <p:nvSpPr>
          <p:cNvPr id="13" name="TextBox 12">
            <a:extLst>
              <a:ext uri="{FF2B5EF4-FFF2-40B4-BE49-F238E27FC236}">
                <a16:creationId xmlns:a16="http://schemas.microsoft.com/office/drawing/2014/main" id="{3ED920B1-57D4-DF6D-E209-9E90CCB39E45}"/>
              </a:ext>
            </a:extLst>
          </p:cNvPr>
          <p:cNvSpPr txBox="1"/>
          <p:nvPr/>
        </p:nvSpPr>
        <p:spPr>
          <a:xfrm>
            <a:off x="825380" y="4320508"/>
            <a:ext cx="3238142" cy="268984"/>
          </a:xfrm>
          <a:prstGeom prst="rect">
            <a:avLst/>
          </a:prstGeom>
          <a:noFill/>
        </p:spPr>
        <p:txBody>
          <a:bodyPr wrap="square" lIns="0" tIns="0" rIns="0" bIns="0" rtlCol="0">
            <a:spAutoFit/>
          </a:bodyPr>
          <a:lstStyle/>
          <a:p>
            <a:pPr algn="ctr">
              <a:lnSpc>
                <a:spcPct val="114000"/>
              </a:lnSpc>
            </a:pPr>
            <a:r>
              <a:rPr lang="en-US" sz="800" dirty="0">
                <a:latin typeface="+mn-lt"/>
              </a:rPr>
              <a:t>Recorded at 20:40:15 on November 3rd, 2021, from the seismic station INS8, </a:t>
            </a:r>
            <a:r>
              <a:rPr lang="en-US" sz="800" dirty="0" err="1">
                <a:latin typeface="+mn-lt"/>
              </a:rPr>
              <a:t>Insheim</a:t>
            </a:r>
            <a:r>
              <a:rPr lang="en-US" sz="800" dirty="0">
                <a:latin typeface="+mn-lt"/>
              </a:rPr>
              <a:t>, Germany.</a:t>
            </a:r>
          </a:p>
        </p:txBody>
      </p:sp>
      <p:sp>
        <p:nvSpPr>
          <p:cNvPr id="15" name="TextBox 14">
            <a:extLst>
              <a:ext uri="{FF2B5EF4-FFF2-40B4-BE49-F238E27FC236}">
                <a16:creationId xmlns:a16="http://schemas.microsoft.com/office/drawing/2014/main" id="{05ACAE50-A2EA-EF56-18C4-3714E0098FFC}"/>
              </a:ext>
            </a:extLst>
          </p:cNvPr>
          <p:cNvSpPr txBox="1"/>
          <p:nvPr/>
        </p:nvSpPr>
        <p:spPr>
          <a:xfrm>
            <a:off x="5079030" y="4328264"/>
            <a:ext cx="3238142" cy="268984"/>
          </a:xfrm>
          <a:prstGeom prst="rect">
            <a:avLst/>
          </a:prstGeom>
          <a:noFill/>
        </p:spPr>
        <p:txBody>
          <a:bodyPr wrap="square" lIns="0" tIns="0" rIns="0" bIns="0" rtlCol="0">
            <a:spAutoFit/>
          </a:bodyPr>
          <a:lstStyle/>
          <a:p>
            <a:pPr algn="ctr">
              <a:lnSpc>
                <a:spcPct val="114000"/>
              </a:lnSpc>
            </a:pPr>
            <a:r>
              <a:rPr lang="en-US" sz="800" dirty="0">
                <a:latin typeface="+mn-lt"/>
              </a:rPr>
              <a:t>Recorded at 16:28:45 on February 26th, 2021, from the seismic station TMO20, </a:t>
            </a:r>
            <a:r>
              <a:rPr lang="en-US" sz="800" dirty="0" err="1">
                <a:latin typeface="+mn-lt"/>
              </a:rPr>
              <a:t>Insheim</a:t>
            </a:r>
            <a:r>
              <a:rPr lang="en-US" sz="800" dirty="0">
                <a:latin typeface="+mn-lt"/>
              </a:rPr>
              <a:t>, Germany.</a:t>
            </a:r>
          </a:p>
        </p:txBody>
      </p:sp>
      <p:sp>
        <p:nvSpPr>
          <p:cNvPr id="8" name="Titel 2">
            <a:extLst>
              <a:ext uri="{FF2B5EF4-FFF2-40B4-BE49-F238E27FC236}">
                <a16:creationId xmlns:a16="http://schemas.microsoft.com/office/drawing/2014/main" id="{63BB2655-A959-96C6-1458-E370F9650DA7}"/>
              </a:ext>
            </a:extLst>
          </p:cNvPr>
          <p:cNvSpPr>
            <a:spLocks noGrp="1"/>
          </p:cNvSpPr>
          <p:nvPr>
            <p:ph type="title"/>
          </p:nvPr>
        </p:nvSpPr>
        <p:spPr>
          <a:xfrm>
            <a:off x="319090" y="815879"/>
            <a:ext cx="8508999" cy="366190"/>
          </a:xfrm>
        </p:spPr>
        <p:txBody>
          <a:bodyPr/>
          <a:lstStyle/>
          <a:p>
            <a:r>
              <a:rPr lang="en-US" altLang="zh-TW" sz="2000" dirty="0"/>
              <a:t>Response spectral analysis</a:t>
            </a:r>
            <a:endParaRPr lang="de-DE" sz="2000" dirty="0"/>
          </a:p>
        </p:txBody>
      </p:sp>
      <p:sp>
        <p:nvSpPr>
          <p:cNvPr id="2" name="Fußzeilenplatzhalter 4">
            <a:extLst>
              <a:ext uri="{FF2B5EF4-FFF2-40B4-BE49-F238E27FC236}">
                <a16:creationId xmlns:a16="http://schemas.microsoft.com/office/drawing/2014/main" id="{C419D1DB-C310-74CC-1B8C-E0BD6C442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0703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a:solidFill>
                  <a:schemeClr val="bg1"/>
                </a:solidFill>
              </a:rPr>
              <a:t>Stochastic Polynomial Chaos Expansion (SPCE)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19</a:t>
            </a:fld>
            <a:endParaRPr lang="de-DE" dirty="0"/>
          </a:p>
        </p:txBody>
      </p:sp>
      <p:sp>
        <p:nvSpPr>
          <p:cNvPr id="5" name="Fußzeilenplatzhalter 4">
            <a:extLst>
              <a:ext uri="{FF2B5EF4-FFF2-40B4-BE49-F238E27FC236}">
                <a16:creationId xmlns:a16="http://schemas.microsoft.com/office/drawing/2014/main" id="{DA6BE3BC-78E4-FFFB-A6BE-0F614913694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463654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Introduction</a:t>
            </a:r>
            <a:r>
              <a:rPr lang="de-DE" dirty="0">
                <a:solidFill>
                  <a:schemeClr val="bg1"/>
                </a:solidFill>
              </a:rPr>
              <a:t> and 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a:t>
            </a:fld>
            <a:endParaRPr lang="de-DE" dirty="0"/>
          </a:p>
        </p:txBody>
      </p:sp>
      <p:sp>
        <p:nvSpPr>
          <p:cNvPr id="2" name="Fußzeilenplatzhalter 4">
            <a:extLst>
              <a:ext uri="{FF2B5EF4-FFF2-40B4-BE49-F238E27FC236}">
                <a16:creationId xmlns:a16="http://schemas.microsoft.com/office/drawing/2014/main" id="{5982D3A8-6C9B-A2ED-39C2-8305E594F14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132073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20</a:t>
            </a:fld>
            <a:endParaRPr lang="de-DE"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57AC28-65FA-5C98-B641-D7F4B81AE953}"/>
                  </a:ext>
                </a:extLst>
              </p:cNvPr>
              <p:cNvSpPr txBox="1"/>
              <p:nvPr/>
            </p:nvSpPr>
            <p:spPr>
              <a:xfrm>
                <a:off x="402812" y="1660496"/>
                <a:ext cx="2927338" cy="2616807"/>
              </a:xfrm>
              <a:prstGeom prst="rect">
                <a:avLst/>
              </a:prstGeom>
              <a:noFill/>
            </p:spPr>
            <p:txBody>
              <a:bodyPr wrap="square" lIns="0" tIns="0" rIns="0" bIns="0" rtlCol="0">
                <a:spAutoFit/>
              </a:bodyPr>
              <a:lstStyle/>
              <a:p>
                <a:pPr marL="342900" indent="-342900">
                  <a:lnSpc>
                    <a:spcPct val="114000"/>
                  </a:lnSpc>
                  <a:buFont typeface="+mj-lt"/>
                  <a:buAutoNum type="arabicPeriod"/>
                </a:pPr>
                <a:r>
                  <a:rPr lang="en-US" sz="1000" b="1" dirty="0">
                    <a:latin typeface="+mn-lt"/>
                  </a:rPr>
                  <a:t>Parametric, probability based </a:t>
                </a:r>
                <a:r>
                  <a:rPr lang="en-US" sz="1000" dirty="0">
                    <a:latin typeface="+mn-lt"/>
                  </a:rPr>
                  <a:t>surrogate model proposed by UQ-lab, ETH  [Zhu and </a:t>
                </a:r>
                <a:r>
                  <a:rPr lang="en-US" sz="1000" dirty="0" err="1">
                    <a:latin typeface="+mn-lt"/>
                  </a:rPr>
                  <a:t>Sudret</a:t>
                </a:r>
                <a:r>
                  <a:rPr lang="en-US" sz="1000" dirty="0">
                    <a:latin typeface="+mn-lt"/>
                  </a:rPr>
                  <a:t> 2023].</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Extend from </a:t>
                </a:r>
                <a:r>
                  <a:rPr lang="en-US" sz="1000" b="1" dirty="0">
                    <a:latin typeface="+mn-lt"/>
                  </a:rPr>
                  <a:t>polynomial chaos expansion </a:t>
                </a:r>
                <a:r>
                  <a:rPr lang="en-US" sz="1000" dirty="0">
                    <a:latin typeface="+mn-lt"/>
                  </a:rPr>
                  <a:t>(PCE).</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It can </a:t>
                </a:r>
                <a:r>
                  <a:rPr lang="en-US" sz="1000" b="1" dirty="0">
                    <a:latin typeface="+mn-lt"/>
                  </a:rPr>
                  <a:t>capture the stochasticity </a:t>
                </a:r>
                <a:r>
                  <a:rPr lang="en-US" sz="1000" dirty="0">
                    <a:latin typeface="+mn-lt"/>
                  </a:rPr>
                  <a:t>from the stochastic simulator (system). </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b="1" dirty="0">
                    <a:latin typeface="+mn-lt"/>
                  </a:rPr>
                  <a:t>Non-intrusive method </a:t>
                </a:r>
                <a:r>
                  <a:rPr lang="en-US" sz="1000" dirty="0">
                    <a:latin typeface="+mn-lt"/>
                  </a:rPr>
                  <a:t>– only train based on input parameters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r>
                      <a:rPr lang="en-US" sz="1000" b="0" i="1" smtClean="0">
                        <a:latin typeface="Cambria Math" panose="02040503050406030204" pitchFamily="18" charset="0"/>
                      </a:rPr>
                      <m:t> </m:t>
                    </m:r>
                  </m:oMath>
                </a14:m>
                <a:r>
                  <a:rPr lang="en-US" sz="1000" dirty="0">
                    <a:latin typeface="+mn-lt"/>
                  </a:rPr>
                  <a:t>and output result </a:t>
                </a:r>
                <a14:m>
                  <m:oMath xmlns:m="http://schemas.openxmlformats.org/officeDocument/2006/math">
                    <m:r>
                      <a:rPr lang="en-US" sz="1000" b="0" i="1" smtClean="0">
                        <a:latin typeface="Cambria Math" panose="02040503050406030204" pitchFamily="18" charset="0"/>
                      </a:rPr>
                      <m:t>𝑌</m:t>
                    </m:r>
                  </m:oMath>
                </a14:m>
                <a:r>
                  <a:rPr lang="en-US" sz="1000" dirty="0">
                    <a:latin typeface="+mn-lt"/>
                  </a:rPr>
                  <a:t>.</a:t>
                </a:r>
              </a:p>
            </p:txBody>
          </p:sp>
        </mc:Choice>
        <mc:Fallback xmlns="">
          <p:sp>
            <p:nvSpPr>
              <p:cNvPr id="8" name="TextBox 7">
                <a:extLst>
                  <a:ext uri="{FF2B5EF4-FFF2-40B4-BE49-F238E27FC236}">
                    <a16:creationId xmlns:a16="http://schemas.microsoft.com/office/drawing/2014/main" id="{8657AC28-65FA-5C98-B641-D7F4B81AE953}"/>
                  </a:ext>
                </a:extLst>
              </p:cNvPr>
              <p:cNvSpPr txBox="1">
                <a:spLocks noRot="1" noChangeAspect="1" noMove="1" noResize="1" noEditPoints="1" noAdjustHandles="1" noChangeArrowheads="1" noChangeShapeType="1" noTextEdit="1"/>
              </p:cNvSpPr>
              <p:nvPr/>
            </p:nvSpPr>
            <p:spPr>
              <a:xfrm>
                <a:off x="402812" y="1660496"/>
                <a:ext cx="2927338" cy="2616807"/>
              </a:xfrm>
              <a:prstGeom prst="rect">
                <a:avLst/>
              </a:prstGeom>
              <a:blipFill>
                <a:blip r:embed="rId3"/>
                <a:stretch>
                  <a:fillRect l="-2500" t="-1395" r="-1458" b="-1628"/>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FDF566C-4461-F81F-FD8A-3C8F53E3B316}"/>
              </a:ext>
            </a:extLst>
          </p:cNvPr>
          <p:cNvGrpSpPr/>
          <p:nvPr/>
        </p:nvGrpSpPr>
        <p:grpSpPr>
          <a:xfrm>
            <a:off x="4030980" y="651468"/>
            <a:ext cx="1417320" cy="1050519"/>
            <a:chOff x="3771900" y="742137"/>
            <a:chExt cx="1242060" cy="755976"/>
          </a:xfrm>
        </p:grpSpPr>
        <p:sp>
          <p:nvSpPr>
            <p:cNvPr id="6" name="Rectangle: Diagonal Corners Rounded 5">
              <a:extLst>
                <a:ext uri="{FF2B5EF4-FFF2-40B4-BE49-F238E27FC236}">
                  <a16:creationId xmlns:a16="http://schemas.microsoft.com/office/drawing/2014/main" id="{F3C3BD03-A10C-2A58-F406-790EF817097F}"/>
                </a:ext>
              </a:extLst>
            </p:cNvPr>
            <p:cNvSpPr/>
            <p:nvPr/>
          </p:nvSpPr>
          <p:spPr>
            <a:xfrm>
              <a:off x="3771900" y="742137"/>
              <a:ext cx="1242060" cy="755976"/>
            </a:xfrm>
            <a:prstGeom prst="round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66E44F-5F9F-B246-FBE6-8A2CB05E7EEA}"/>
                    </a:ext>
                  </a:extLst>
                </p:cNvPr>
                <p:cNvSpPr txBox="1"/>
                <p:nvPr/>
              </p:nvSpPr>
              <p:spPr>
                <a:xfrm>
                  <a:off x="3771900" y="836374"/>
                  <a:ext cx="1242060" cy="28520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𝑡𝑟𝑎𝑖𝑛</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=1,…,500</m:t>
                            </m:r>
                          </m:sub>
                        </m:sSub>
                      </m:oMath>
                    </m:oMathPara>
                  </a14:m>
                  <a:endParaRPr lang="en-US" sz="1200" dirty="0"/>
                </a:p>
              </p:txBody>
            </p:sp>
          </mc:Choice>
          <mc:Fallback xmlns="">
            <p:sp>
              <p:nvSpPr>
                <p:cNvPr id="14" name="TextBox 13">
                  <a:extLst>
                    <a:ext uri="{FF2B5EF4-FFF2-40B4-BE49-F238E27FC236}">
                      <a16:creationId xmlns:a16="http://schemas.microsoft.com/office/drawing/2014/main" id="{CD66E44F-5F9F-B246-FBE6-8A2CB05E7EEA}"/>
                    </a:ext>
                  </a:extLst>
                </p:cNvPr>
                <p:cNvSpPr txBox="1">
                  <a:spLocks noRot="1" noChangeAspect="1" noMove="1" noResize="1" noEditPoints="1" noAdjustHandles="1" noChangeArrowheads="1" noChangeShapeType="1" noTextEdit="1"/>
                </p:cNvSpPr>
                <p:nvPr/>
              </p:nvSpPr>
              <p:spPr>
                <a:xfrm>
                  <a:off x="3771900" y="836374"/>
                  <a:ext cx="1242060" cy="28520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53AC-9616-0D4A-B869-E12A3A76F93D}"/>
                    </a:ext>
                  </a:extLst>
                </p:cNvPr>
                <p:cNvSpPr txBox="1"/>
                <p:nvPr/>
              </p:nvSpPr>
              <p:spPr>
                <a:xfrm>
                  <a:off x="3771900" y="1033741"/>
                  <a:ext cx="1242060" cy="28520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𝐿</m:t>
                        </m:r>
                        <m:r>
                          <a:rPr lang="en-US" sz="1200" b="0" i="1" smtClean="0">
                            <a:solidFill>
                              <a:schemeClr val="tx1"/>
                            </a:solidFill>
                            <a:latin typeface="Cambria Math" panose="02040503050406030204" pitchFamily="18" charset="0"/>
                          </a:rPr>
                          <m:t>𝐻𝑆</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𝑠𝑎𝑚𝑝𝑙𝑖𝑛𝑔</m:t>
                        </m:r>
                        <m:r>
                          <a:rPr lang="en-US" sz="1200" b="0" i="1" smtClean="0">
                            <a:solidFill>
                              <a:schemeClr val="tx1"/>
                            </a:solidFill>
                            <a:latin typeface="Cambria Math" panose="02040503050406030204" pitchFamily="18" charset="0"/>
                          </a:rPr>
                          <m:t>)</m:t>
                        </m:r>
                      </m:oMath>
                    </m:oMathPara>
                  </a14:m>
                  <a:endParaRPr lang="en-US" sz="1200" dirty="0"/>
                </a:p>
              </p:txBody>
            </p:sp>
          </mc:Choice>
          <mc:Fallback xmlns="">
            <p:sp>
              <p:nvSpPr>
                <p:cNvPr id="15" name="TextBox 14">
                  <a:extLst>
                    <a:ext uri="{FF2B5EF4-FFF2-40B4-BE49-F238E27FC236}">
                      <a16:creationId xmlns:a16="http://schemas.microsoft.com/office/drawing/2014/main" id="{140D53AC-9616-0D4A-B869-E12A3A76F93D}"/>
                    </a:ext>
                  </a:extLst>
                </p:cNvPr>
                <p:cNvSpPr txBox="1">
                  <a:spLocks noRot="1" noChangeAspect="1" noMove="1" noResize="1" noEditPoints="1" noAdjustHandles="1" noChangeArrowheads="1" noChangeShapeType="1" noTextEdit="1"/>
                </p:cNvSpPr>
                <p:nvPr/>
              </p:nvSpPr>
              <p:spPr>
                <a:xfrm>
                  <a:off x="3771900" y="1033741"/>
                  <a:ext cx="1242060" cy="285206"/>
                </a:xfrm>
                <a:prstGeom prst="rect">
                  <a:avLst/>
                </a:prstGeom>
                <a:blipFill>
                  <a:blip r:embed="rId5"/>
                  <a:stretch>
                    <a:fillRect/>
                  </a:stretch>
                </a:blipFill>
                <a:ln>
                  <a:noFill/>
                </a:ln>
              </p:spPr>
              <p:txBody>
                <a:bodyPr/>
                <a:lstStyle/>
                <a:p>
                  <a:r>
                    <a:rPr lang="en-US">
                      <a:noFill/>
                    </a:rPr>
                    <a:t> </a:t>
                  </a:r>
                </a:p>
              </p:txBody>
            </p:sp>
          </mc:Fallback>
        </mc:AlternateContent>
      </p:grpSp>
      <p:pic>
        <p:nvPicPr>
          <p:cNvPr id="18" name="Graphic 17">
            <a:extLst>
              <a:ext uri="{FF2B5EF4-FFF2-40B4-BE49-F238E27FC236}">
                <a16:creationId xmlns:a16="http://schemas.microsoft.com/office/drawing/2014/main" id="{10BAA2E8-A843-2577-EA83-F13A49D135EA}"/>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0214"/>
          <a:stretch/>
        </p:blipFill>
        <p:spPr>
          <a:xfrm>
            <a:off x="6229350" y="563294"/>
            <a:ext cx="1837195" cy="1219797"/>
          </a:xfrm>
          <a:prstGeom prst="rect">
            <a:avLst/>
          </a:prstGeom>
        </p:spPr>
      </p:pic>
      <p:pic>
        <p:nvPicPr>
          <p:cNvPr id="19" name="Picture 2" descr="Ansys (Software) – Wikipedia">
            <a:extLst>
              <a:ext uri="{FF2B5EF4-FFF2-40B4-BE49-F238E27FC236}">
                <a16:creationId xmlns:a16="http://schemas.microsoft.com/office/drawing/2014/main" id="{12CDE436-7846-5830-8127-ABA7405A80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7402" y="1416776"/>
            <a:ext cx="709825" cy="229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8988DA8-A2F7-7E5E-8F51-40C102C60358}"/>
              </a:ext>
            </a:extLst>
          </p:cNvPr>
          <p:cNvSpPr txBox="1"/>
          <p:nvPr/>
        </p:nvSpPr>
        <p:spPr>
          <a:xfrm>
            <a:off x="4949190" y="2175492"/>
            <a:ext cx="1242060" cy="523220"/>
          </a:xfrm>
          <a:prstGeom prst="rect">
            <a:avLst/>
          </a:prstGeom>
          <a:noFill/>
        </p:spPr>
        <p:txBody>
          <a:bodyPr wrap="square">
            <a:spAutoFit/>
          </a:bodyPr>
          <a:lstStyle/>
          <a:p>
            <a:pPr algn="ctr"/>
            <a:r>
              <a:rPr lang="en-US" sz="2800" dirty="0">
                <a:solidFill>
                  <a:schemeClr val="bg1"/>
                </a:solidFill>
              </a:rPr>
              <a:t>SPCE</a:t>
            </a:r>
          </a:p>
        </p:txBody>
      </p:sp>
      <p:pic>
        <p:nvPicPr>
          <p:cNvPr id="21" name="Picture 20" descr="A black background with grey text">
            <a:extLst>
              <a:ext uri="{FF2B5EF4-FFF2-40B4-BE49-F238E27FC236}">
                <a16:creationId xmlns:a16="http://schemas.microsoft.com/office/drawing/2014/main" id="{0E8C6568-C7E4-4C59-26BA-C1E231A31927}"/>
              </a:ext>
            </a:extLst>
          </p:cNvPr>
          <p:cNvPicPr>
            <a:picLocks noChangeAspect="1"/>
          </p:cNvPicPr>
          <p:nvPr/>
        </p:nvPicPr>
        <p:blipFill>
          <a:blip r:embed="rId9"/>
          <a:stretch>
            <a:fillRect/>
          </a:stretch>
        </p:blipFill>
        <p:spPr>
          <a:xfrm>
            <a:off x="5603879" y="2621981"/>
            <a:ext cx="951865" cy="459135"/>
          </a:xfrm>
          <a:prstGeom prst="rect">
            <a:avLst/>
          </a:prstGeom>
        </p:spPr>
      </p:pic>
      <p:grpSp>
        <p:nvGrpSpPr>
          <p:cNvPr id="22" name="Group 21">
            <a:extLst>
              <a:ext uri="{FF2B5EF4-FFF2-40B4-BE49-F238E27FC236}">
                <a16:creationId xmlns:a16="http://schemas.microsoft.com/office/drawing/2014/main" id="{2C6FFB2F-0623-4896-82B6-58FCCDC297BF}"/>
              </a:ext>
            </a:extLst>
          </p:cNvPr>
          <p:cNvGrpSpPr/>
          <p:nvPr/>
        </p:nvGrpSpPr>
        <p:grpSpPr>
          <a:xfrm>
            <a:off x="5175706" y="2137786"/>
            <a:ext cx="1694671" cy="1019853"/>
            <a:chOff x="3398520" y="2294616"/>
            <a:chExt cx="2015116" cy="1270711"/>
          </a:xfrm>
        </p:grpSpPr>
        <p:sp>
          <p:nvSpPr>
            <p:cNvPr id="23" name="Rectangle: Diagonal Corners Snipped 22">
              <a:extLst>
                <a:ext uri="{FF2B5EF4-FFF2-40B4-BE49-F238E27FC236}">
                  <a16:creationId xmlns:a16="http://schemas.microsoft.com/office/drawing/2014/main" id="{68EB7236-4B9E-D544-F012-A4A9637C3218}"/>
                </a:ext>
              </a:extLst>
            </p:cNvPr>
            <p:cNvSpPr/>
            <p:nvPr/>
          </p:nvSpPr>
          <p:spPr>
            <a:xfrm>
              <a:off x="3398520" y="2294616"/>
              <a:ext cx="1996440" cy="119868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4" name="TextBox 23">
              <a:extLst>
                <a:ext uri="{FF2B5EF4-FFF2-40B4-BE49-F238E27FC236}">
                  <a16:creationId xmlns:a16="http://schemas.microsoft.com/office/drawing/2014/main" id="{EC5C7472-5341-1A02-D93D-14FB4546CFF2}"/>
                </a:ext>
              </a:extLst>
            </p:cNvPr>
            <p:cNvSpPr txBox="1"/>
            <p:nvPr/>
          </p:nvSpPr>
          <p:spPr>
            <a:xfrm>
              <a:off x="3698074" y="2604445"/>
              <a:ext cx="1378786" cy="568525"/>
            </a:xfrm>
            <a:prstGeom prst="rect">
              <a:avLst/>
            </a:prstGeom>
            <a:noFill/>
          </p:spPr>
          <p:txBody>
            <a:bodyPr wrap="square">
              <a:spAutoFit/>
            </a:bodyPr>
            <a:lstStyle/>
            <a:p>
              <a:pPr algn="ctr"/>
              <a:r>
                <a:rPr lang="en-US" sz="2800" dirty="0">
                  <a:solidFill>
                    <a:schemeClr val="bg1"/>
                  </a:solidFill>
                </a:rPr>
                <a:t>SPCE</a:t>
              </a:r>
            </a:p>
          </p:txBody>
        </p:sp>
        <p:pic>
          <p:nvPicPr>
            <p:cNvPr id="25" name="Picture 24" descr="A black background with grey text">
              <a:extLst>
                <a:ext uri="{FF2B5EF4-FFF2-40B4-BE49-F238E27FC236}">
                  <a16:creationId xmlns:a16="http://schemas.microsoft.com/office/drawing/2014/main" id="{D46A5999-E9D7-896B-7E46-9F6C79F4BF88}"/>
                </a:ext>
              </a:extLst>
            </p:cNvPr>
            <p:cNvPicPr>
              <a:picLocks noChangeAspect="1"/>
            </p:cNvPicPr>
            <p:nvPr/>
          </p:nvPicPr>
          <p:blipFill>
            <a:blip r:embed="rId9"/>
            <a:stretch>
              <a:fillRect/>
            </a:stretch>
          </p:blipFill>
          <p:spPr>
            <a:xfrm>
              <a:off x="4461771" y="3106192"/>
              <a:ext cx="951865" cy="459135"/>
            </a:xfrm>
            <a:prstGeom prst="rect">
              <a:avLst/>
            </a:prstGeom>
          </p:spPr>
        </p:pic>
      </p:grpSp>
      <p:pic>
        <p:nvPicPr>
          <p:cNvPr id="26" name="Graphic 25">
            <a:extLst>
              <a:ext uri="{FF2B5EF4-FFF2-40B4-BE49-F238E27FC236}">
                <a16:creationId xmlns:a16="http://schemas.microsoft.com/office/drawing/2014/main" id="{80898583-D8B7-C9E1-C99B-C3E3991AF6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39024" y="3209488"/>
            <a:ext cx="2019370" cy="1514527"/>
          </a:xfrm>
          <a:prstGeom prst="rect">
            <a:avLst/>
          </a:prstGeom>
        </p:spPr>
      </p:pic>
      <p:pic>
        <p:nvPicPr>
          <p:cNvPr id="27" name="Graphic 26">
            <a:extLst>
              <a:ext uri="{FF2B5EF4-FFF2-40B4-BE49-F238E27FC236}">
                <a16:creationId xmlns:a16="http://schemas.microsoft.com/office/drawing/2014/main" id="{DEAEBA3A-E218-EB20-CFAB-0CD5896A24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4630" y="3262444"/>
            <a:ext cx="1930176" cy="1447632"/>
          </a:xfrm>
          <a:prstGeom prst="rect">
            <a:avLst/>
          </a:prstGeom>
        </p:spPr>
      </p:pic>
      <p:cxnSp>
        <p:nvCxnSpPr>
          <p:cNvPr id="31" name="Straight Arrow Connector 30">
            <a:extLst>
              <a:ext uri="{FF2B5EF4-FFF2-40B4-BE49-F238E27FC236}">
                <a16:creationId xmlns:a16="http://schemas.microsoft.com/office/drawing/2014/main" id="{F6B4A76C-85EC-B8F5-B610-B86149EB1284}"/>
              </a:ext>
            </a:extLst>
          </p:cNvPr>
          <p:cNvCxnSpPr>
            <a:cxnSpLocks/>
          </p:cNvCxnSpPr>
          <p:nvPr/>
        </p:nvCxnSpPr>
        <p:spPr>
          <a:xfrm>
            <a:off x="5614376" y="1098255"/>
            <a:ext cx="61497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B8FDDAD-292B-C632-80A7-19BF06651C82}"/>
              </a:ext>
            </a:extLst>
          </p:cNvPr>
          <p:cNvCxnSpPr>
            <a:cxnSpLocks/>
            <a:endCxn id="23" idx="2"/>
          </p:cNvCxnSpPr>
          <p:nvPr/>
        </p:nvCxnSpPr>
        <p:spPr>
          <a:xfrm rot="16200000" flipH="1">
            <a:off x="4528491" y="1971593"/>
            <a:ext cx="811097" cy="48333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C13CF0A-2D01-1C74-ED52-07205E49C102}"/>
              </a:ext>
            </a:extLst>
          </p:cNvPr>
          <p:cNvCxnSpPr>
            <a:cxnSpLocks/>
            <a:endCxn id="23" idx="0"/>
          </p:cNvCxnSpPr>
          <p:nvPr/>
        </p:nvCxnSpPr>
        <p:spPr>
          <a:xfrm rot="5400000">
            <a:off x="6627272" y="2043950"/>
            <a:ext cx="802259" cy="347459"/>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40EFF75-C01E-1725-8444-4D033DB662E8}"/>
              </a:ext>
            </a:extLst>
          </p:cNvPr>
          <p:cNvCxnSpPr>
            <a:cxnSpLocks/>
          </p:cNvCxnSpPr>
          <p:nvPr/>
        </p:nvCxnSpPr>
        <p:spPr>
          <a:xfrm rot="16200000" flipH="1">
            <a:off x="5849185" y="3552587"/>
            <a:ext cx="623128" cy="24421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119044-02B6-9BCF-B71A-9BBDA53C7CBA}"/>
              </a:ext>
            </a:extLst>
          </p:cNvPr>
          <p:cNvCxnSpPr>
            <a:cxnSpLocks/>
          </p:cNvCxnSpPr>
          <p:nvPr/>
        </p:nvCxnSpPr>
        <p:spPr>
          <a:xfrm flipH="1">
            <a:off x="5783580" y="3986260"/>
            <a:ext cx="4667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A red and yellow flag&#10;&#10;Description automatically generated">
            <a:extLst>
              <a:ext uri="{FF2B5EF4-FFF2-40B4-BE49-F238E27FC236}">
                <a16:creationId xmlns:a16="http://schemas.microsoft.com/office/drawing/2014/main" id="{A12ACDC0-73C7-1757-AABD-06B3F41573BE}"/>
              </a:ext>
            </a:extLst>
          </p:cNvPr>
          <p:cNvPicPr>
            <a:picLocks noChangeAspect="1"/>
          </p:cNvPicPr>
          <p:nvPr/>
        </p:nvPicPr>
        <p:blipFill rotWithShape="1">
          <a:blip r:embed="rId14"/>
          <a:srcRect t="19996" b="26834"/>
          <a:stretch/>
        </p:blipFill>
        <p:spPr>
          <a:xfrm>
            <a:off x="4265474" y="1365608"/>
            <a:ext cx="948332" cy="283629"/>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4486BC8-3085-6772-C891-E5FFABDE620A}"/>
                  </a:ext>
                </a:extLst>
              </p:cNvPr>
              <p:cNvSpPr txBox="1"/>
              <p:nvPr/>
            </p:nvSpPr>
            <p:spPr>
              <a:xfrm>
                <a:off x="5785022" y="789694"/>
                <a:ext cx="24827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xmlns="">
          <p:sp>
            <p:nvSpPr>
              <p:cNvPr id="52" name="TextBox 51">
                <a:extLst>
                  <a:ext uri="{FF2B5EF4-FFF2-40B4-BE49-F238E27FC236}">
                    <a16:creationId xmlns:a16="http://schemas.microsoft.com/office/drawing/2014/main" id="{64486BC8-3085-6772-C891-E5FFABDE620A}"/>
                  </a:ext>
                </a:extLst>
              </p:cNvPr>
              <p:cNvSpPr txBox="1">
                <a:spLocks noRot="1" noChangeAspect="1" noMove="1" noResize="1" noEditPoints="1" noAdjustHandles="1" noChangeArrowheads="1" noChangeShapeType="1" noTextEdit="1"/>
              </p:cNvSpPr>
              <p:nvPr/>
            </p:nvSpPr>
            <p:spPr>
              <a:xfrm>
                <a:off x="5785022" y="789694"/>
                <a:ext cx="248273" cy="210507"/>
              </a:xfrm>
              <a:prstGeom prst="rect">
                <a:avLst/>
              </a:prstGeom>
              <a:blipFill>
                <a:blip r:embed="rId15"/>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417A2E-5FA8-A17F-C8B8-F3934E89FCEA}"/>
                  </a:ext>
                </a:extLst>
              </p:cNvPr>
              <p:cNvSpPr txBox="1"/>
              <p:nvPr/>
            </p:nvSpPr>
            <p:spPr>
              <a:xfrm>
                <a:off x="4321184" y="2126814"/>
                <a:ext cx="24827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xmlns="">
          <p:sp>
            <p:nvSpPr>
              <p:cNvPr id="53" name="TextBox 52">
                <a:extLst>
                  <a:ext uri="{FF2B5EF4-FFF2-40B4-BE49-F238E27FC236}">
                    <a16:creationId xmlns:a16="http://schemas.microsoft.com/office/drawing/2014/main" id="{05417A2E-5FA8-A17F-C8B8-F3934E89FCEA}"/>
                  </a:ext>
                </a:extLst>
              </p:cNvPr>
              <p:cNvSpPr txBox="1">
                <a:spLocks noRot="1" noChangeAspect="1" noMove="1" noResize="1" noEditPoints="1" noAdjustHandles="1" noChangeArrowheads="1" noChangeShapeType="1" noTextEdit="1"/>
              </p:cNvSpPr>
              <p:nvPr/>
            </p:nvSpPr>
            <p:spPr>
              <a:xfrm>
                <a:off x="4321184" y="2126814"/>
                <a:ext cx="248273" cy="210507"/>
              </a:xfrm>
              <a:prstGeom prst="rect">
                <a:avLst/>
              </a:prstGeom>
              <a:blipFill>
                <a:blip r:embed="rId15"/>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3806762-377E-AAAC-A39B-AF25755EBEAC}"/>
                  </a:ext>
                </a:extLst>
              </p:cNvPr>
              <p:cNvSpPr txBox="1"/>
              <p:nvPr/>
            </p:nvSpPr>
            <p:spPr>
              <a:xfrm>
                <a:off x="7321157" y="2126814"/>
                <a:ext cx="21403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xmlns="">
          <p:sp>
            <p:nvSpPr>
              <p:cNvPr id="54" name="TextBox 53">
                <a:extLst>
                  <a:ext uri="{FF2B5EF4-FFF2-40B4-BE49-F238E27FC236}">
                    <a16:creationId xmlns:a16="http://schemas.microsoft.com/office/drawing/2014/main" id="{D3806762-377E-AAAC-A39B-AF25755EBEAC}"/>
                  </a:ext>
                </a:extLst>
              </p:cNvPr>
              <p:cNvSpPr txBox="1">
                <a:spLocks noRot="1" noChangeAspect="1" noMove="1" noResize="1" noEditPoints="1" noAdjustHandles="1" noChangeArrowheads="1" noChangeShapeType="1" noTextEdit="1"/>
              </p:cNvSpPr>
              <p:nvPr/>
            </p:nvSpPr>
            <p:spPr>
              <a:xfrm>
                <a:off x="7321157" y="2126814"/>
                <a:ext cx="214033" cy="210507"/>
              </a:xfrm>
              <a:prstGeom prst="rect">
                <a:avLst/>
              </a:prstGeom>
              <a:blipFill>
                <a:blip r:embed="rId16"/>
                <a:stretch>
                  <a:fillRect l="-2857" b="-11765"/>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81BB0405-B4A2-CE7C-6BDB-32CD7366BFDC}"/>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07419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D348013-ED0F-B6E1-8C0D-20CF3D0C6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474" y="2243181"/>
            <a:ext cx="3076760" cy="230757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altLang="zh-TW" sz="2000" dirty="0"/>
              <a:t>SPCE</a:t>
            </a:r>
            <a:r>
              <a:rPr lang="zh-TW" altLang="en-US" sz="2000" dirty="0"/>
              <a:t> </a:t>
            </a:r>
            <a:r>
              <a:rPr lang="en-US" altLang="zh-TW" sz="2000" dirty="0"/>
              <a:t>convergence and training time</a:t>
            </a:r>
            <a:endParaRPr lang="en-US" sz="20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21</a:t>
            </a:fld>
            <a:endParaRPr lang="de-DE" dirty="0"/>
          </a:p>
        </p:txBody>
      </p:sp>
      <p:pic>
        <p:nvPicPr>
          <p:cNvPr id="6" name="Graphic 5">
            <a:extLst>
              <a:ext uri="{FF2B5EF4-FFF2-40B4-BE49-F238E27FC236}">
                <a16:creationId xmlns:a16="http://schemas.microsoft.com/office/drawing/2014/main" id="{F9481D72-B2AC-3D5F-98DE-A7B8430609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4288" y="2255520"/>
            <a:ext cx="3060308" cy="2295231"/>
          </a:xfrm>
          <a:prstGeom prst="rect">
            <a:avLst/>
          </a:prstGeom>
        </p:spPr>
      </p:pic>
      <p:cxnSp>
        <p:nvCxnSpPr>
          <p:cNvPr id="14" name="Straight Connector 13">
            <a:extLst>
              <a:ext uri="{FF2B5EF4-FFF2-40B4-BE49-F238E27FC236}">
                <a16:creationId xmlns:a16="http://schemas.microsoft.com/office/drawing/2014/main" id="{F104658F-C816-40CF-7EB7-DF28143C2C5C}"/>
              </a:ext>
            </a:extLst>
          </p:cNvPr>
          <p:cNvCxnSpPr>
            <a:cxnSpLocks/>
          </p:cNvCxnSpPr>
          <p:nvPr/>
        </p:nvCxnSpPr>
        <p:spPr>
          <a:xfrm>
            <a:off x="1522728" y="3171706"/>
            <a:ext cx="2369187" cy="0"/>
          </a:xfrm>
          <a:prstGeom prst="line">
            <a:avLst/>
          </a:prstGeom>
          <a:ln w="9525">
            <a:solidFill>
              <a:srgbClr val="FF0000"/>
            </a:solidFill>
            <a:prstDash val="lgDashDot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E17B4B5-21EB-4539-6340-EAFFD90F614D}"/>
                  </a:ext>
                </a:extLst>
              </p:cNvPr>
              <p:cNvSpPr txBox="1"/>
              <p:nvPr/>
            </p:nvSpPr>
            <p:spPr>
              <a:xfrm>
                <a:off x="387362" y="1311986"/>
                <a:ext cx="3928961" cy="1029577"/>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altLang="zh-TW" sz="1000" dirty="0">
                    <a:latin typeface="+mn-lt"/>
                  </a:rPr>
                  <a:t>Satisfactory accuracy: </a:t>
                </a:r>
                <a14:m>
                  <m:oMath xmlns:m="http://schemas.openxmlformats.org/officeDocument/2006/math">
                    <m:r>
                      <a:rPr lang="en-US" altLang="zh-TW" sz="1000" b="1" i="0" smtClean="0">
                        <a:latin typeface="Cambria Math" panose="02040503050406030204" pitchFamily="18" charset="0"/>
                      </a:rPr>
                      <m:t>𝐄</m:t>
                    </m:r>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m:t>
                        </m:r>
                        <m:r>
                          <a:rPr lang="zh-TW" altLang="en-US" sz="1000" i="1" smtClean="0">
                            <a:latin typeface="Cambria Math" panose="02040503050406030204" pitchFamily="18" charset="0"/>
                          </a:rPr>
                          <m:t>𝜖</m:t>
                        </m:r>
                      </m:e>
                      <m:sub>
                        <m:r>
                          <a:rPr lang="en-US" altLang="zh-TW" sz="1000" b="0" i="1" smtClean="0">
                            <a:latin typeface="Cambria Math" panose="02040503050406030204" pitchFamily="18" charset="0"/>
                          </a:rPr>
                          <m:t>𝑣𝑎𝑙</m:t>
                        </m:r>
                      </m:sub>
                    </m:sSub>
                    <m:r>
                      <a:rPr lang="en-US" altLang="zh-TW" sz="1000" b="0" i="1" smtClean="0">
                        <a:latin typeface="Cambria Math" panose="02040503050406030204" pitchFamily="18" charset="0"/>
                      </a:rPr>
                      <m:t>] </m:t>
                    </m:r>
                    <m:r>
                      <a:rPr lang="en-US" altLang="zh-TW" sz="1000" b="0" i="1" smtClean="0">
                        <a:latin typeface="Cambria Math" panose="02040503050406030204" pitchFamily="18" charset="0"/>
                        <a:ea typeface="Cambria Math" panose="02040503050406030204" pitchFamily="18" charset="0"/>
                      </a:rPr>
                      <m:t>≤0.05,  </m:t>
                    </m:r>
                    <m:r>
                      <a:rPr lang="en-US" altLang="zh-TW" sz="1000" b="0" i="1" smtClean="0">
                        <a:latin typeface="Cambria Math" panose="02040503050406030204" pitchFamily="18" charset="0"/>
                        <a:ea typeface="Cambria Math" panose="02040503050406030204" pitchFamily="18" charset="0"/>
                      </a:rPr>
                      <m:t>𝑤h𝑒𝑟𝑒</m:t>
                    </m:r>
                    <m:r>
                      <a:rPr lang="en-US" altLang="zh-TW" sz="1000" b="0" i="1" smtClean="0">
                        <a:latin typeface="Cambria Math" panose="02040503050406030204" pitchFamily="18" charset="0"/>
                        <a:ea typeface="Cambria Math" panose="02040503050406030204" pitchFamily="18" charset="0"/>
                      </a:rPr>
                      <m:t>  </m:t>
                    </m:r>
                    <m:sSub>
                      <m:sSubPr>
                        <m:ctrlPr>
                          <a:rPr lang="en-US" altLang="zh-TW" sz="1000" b="0" i="1" smtClean="0">
                            <a:latin typeface="Cambria Math" panose="02040503050406030204" pitchFamily="18" charset="0"/>
                            <a:ea typeface="Cambria Math" panose="02040503050406030204" pitchFamily="18" charset="0"/>
                          </a:rPr>
                        </m:ctrlPr>
                      </m:sSubPr>
                      <m:e>
                        <m:r>
                          <a:rPr lang="zh-TW" altLang="en-US" sz="1000" b="0" i="1" smtClean="0">
                            <a:latin typeface="Cambria Math" panose="02040503050406030204" pitchFamily="18" charset="0"/>
                            <a:ea typeface="Cambria Math" panose="02040503050406030204" pitchFamily="18" charset="0"/>
                          </a:rPr>
                          <m:t>𝜖</m:t>
                        </m:r>
                      </m:e>
                      <m:sub>
                        <m:r>
                          <a:rPr lang="en-US" altLang="zh-TW" sz="1000" b="0" i="1" smtClean="0">
                            <a:latin typeface="Cambria Math" panose="02040503050406030204" pitchFamily="18" charset="0"/>
                            <a:ea typeface="Cambria Math" panose="02040503050406030204" pitchFamily="18" charset="0"/>
                          </a:rPr>
                          <m:t>𝑣𝑎𝑙</m:t>
                        </m:r>
                      </m:sub>
                    </m:sSub>
                    <m:r>
                      <a:rPr lang="en-US" altLang="zh-TW" sz="1000" b="0" i="1" smtClean="0">
                        <a:latin typeface="Cambria Math" panose="02040503050406030204" pitchFamily="18" charset="0"/>
                        <a:ea typeface="Cambria Math" panose="02040503050406030204" pitchFamily="18" charset="0"/>
                      </a:rPr>
                      <m:t>=</m:t>
                    </m:r>
                    <m:f>
                      <m:fPr>
                        <m:ctrlPr>
                          <a:rPr lang="en-US" altLang="zh-TW" sz="1000" b="0" i="1" smtClean="0">
                            <a:latin typeface="Cambria Math" panose="02040503050406030204" pitchFamily="18" charset="0"/>
                            <a:ea typeface="Cambria Math" panose="02040503050406030204" pitchFamily="18" charset="0"/>
                          </a:rPr>
                        </m:ctrlPr>
                      </m:fPr>
                      <m:num>
                        <m:r>
                          <a:rPr lang="en-US" altLang="zh-TW" sz="1000" b="1" i="0" smtClean="0">
                            <a:latin typeface="Cambria Math" panose="02040503050406030204" pitchFamily="18" charset="0"/>
                            <a:ea typeface="Cambria Math" panose="02040503050406030204" pitchFamily="18" charset="0"/>
                          </a:rPr>
                          <m:t>𝐄</m:t>
                        </m:r>
                        <m:r>
                          <a:rPr lang="en-US" altLang="zh-TW" sz="1000" b="0" i="1" smtClean="0">
                            <a:latin typeface="Cambria Math" panose="02040503050406030204" pitchFamily="18" charset="0"/>
                            <a:ea typeface="Cambria Math" panose="02040503050406030204" pitchFamily="18" charset="0"/>
                          </a:rPr>
                          <m:t>[</m:t>
                        </m:r>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𝑑</m:t>
                            </m:r>
                          </m:e>
                          <m:sub>
                            <m:r>
                              <a:rPr lang="en-US" altLang="zh-TW" sz="1000" b="0" i="1" smtClean="0">
                                <a:latin typeface="Cambria Math" panose="02040503050406030204" pitchFamily="18" charset="0"/>
                                <a:ea typeface="Cambria Math" panose="02040503050406030204" pitchFamily="18" charset="0"/>
                              </a:rPr>
                              <m:t>𝑤𝑠</m:t>
                            </m:r>
                          </m:sub>
                          <m:sup>
                            <m:r>
                              <a:rPr lang="en-US" altLang="zh-TW" sz="1000" b="0" i="1" smtClean="0">
                                <a:latin typeface="Cambria Math" panose="02040503050406030204" pitchFamily="18" charset="0"/>
                                <a:ea typeface="Cambria Math" panose="02040503050406030204" pitchFamily="18" charset="0"/>
                              </a:rPr>
                              <m:t>2</m:t>
                            </m:r>
                          </m:sup>
                        </m:sSubSup>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r>
                              <a:rPr lang="en-US" altLang="zh-TW" sz="1000" b="0" i="1" smtClean="0">
                                <a:latin typeface="Cambria Math" panose="02040503050406030204" pitchFamily="18" charset="0"/>
                                <a:ea typeface="Cambria Math" panose="02040503050406030204" pitchFamily="18" charset="0"/>
                              </a:rPr>
                              <m:t>𝑌</m:t>
                            </m:r>
                          </m:e>
                          <m:sub>
                            <m:r>
                              <a:rPr lang="en-US" altLang="zh-TW" sz="1000" b="0" i="1" smtClean="0">
                                <a:latin typeface="Cambria Math" panose="02040503050406030204" pitchFamily="18" charset="0"/>
                                <a:ea typeface="Cambria Math" panose="02040503050406030204" pitchFamily="18" charset="0"/>
                              </a:rPr>
                              <m:t>𝑥</m:t>
                            </m:r>
                          </m:sub>
                        </m:sSub>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acc>
                              <m:accPr>
                                <m:chr m:val="̂"/>
                                <m:ctrlPr>
                                  <a:rPr lang="en-US" altLang="zh-TW" sz="1000" i="1" smtClean="0">
                                    <a:latin typeface="Cambria Math" panose="02040503050406030204" pitchFamily="18" charset="0"/>
                                    <a:ea typeface="Cambria Math" panose="02040503050406030204" pitchFamily="18" charset="0"/>
                                  </a:rPr>
                                </m:ctrlPr>
                              </m:accPr>
                              <m:e>
                                <m:r>
                                  <a:rPr lang="en-US" altLang="zh-TW" sz="1000" b="0" i="1" smtClean="0">
                                    <a:latin typeface="Cambria Math" panose="02040503050406030204" pitchFamily="18" charset="0"/>
                                    <a:ea typeface="Cambria Math" panose="02040503050406030204" pitchFamily="18" charset="0"/>
                                  </a:rPr>
                                  <m:t>𝑌</m:t>
                                </m:r>
                              </m:e>
                            </m:acc>
                          </m:e>
                          <m:sub>
                            <m:r>
                              <a:rPr lang="en-US" altLang="zh-TW" sz="1000" b="0" i="1" smtClean="0">
                                <a:latin typeface="Cambria Math" panose="02040503050406030204" pitchFamily="18" charset="0"/>
                                <a:ea typeface="Cambria Math" panose="02040503050406030204" pitchFamily="18" charset="0"/>
                              </a:rPr>
                              <m:t>𝑋</m:t>
                            </m:r>
                          </m:sub>
                        </m:sSub>
                        <m:r>
                          <a:rPr lang="en-US" altLang="zh-TW" sz="1000" b="0" i="1" smtClean="0">
                            <a:latin typeface="Cambria Math" panose="02040503050406030204" pitchFamily="18" charset="0"/>
                            <a:ea typeface="Cambria Math" panose="02040503050406030204" pitchFamily="18" charset="0"/>
                          </a:rPr>
                          <m:t>)]</m:t>
                        </m:r>
                      </m:num>
                      <m:den>
                        <m:r>
                          <a:rPr lang="en-US" altLang="zh-TW" sz="1000" b="0" i="1" smtClean="0">
                            <a:latin typeface="Cambria Math" panose="02040503050406030204" pitchFamily="18" charset="0"/>
                            <a:ea typeface="Cambria Math" panose="02040503050406030204" pitchFamily="18" charset="0"/>
                          </a:rPr>
                          <m:t>𝑉𝑎𝑟</m:t>
                        </m:r>
                        <m:r>
                          <a:rPr lang="en-US" altLang="zh-TW" sz="1000" b="0" i="1" smtClean="0">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𝑌</m:t>
                        </m:r>
                        <m:r>
                          <a:rPr lang="en-US" altLang="zh-TW" sz="1000" b="0" i="1" smtClean="0">
                            <a:latin typeface="Cambria Math" panose="02040503050406030204" pitchFamily="18" charset="0"/>
                            <a:ea typeface="Cambria Math" panose="02040503050406030204" pitchFamily="18" charset="0"/>
                          </a:rPr>
                          <m:t>]</m:t>
                        </m:r>
                      </m:den>
                    </m:f>
                  </m:oMath>
                </a14:m>
                <a:endParaRPr lang="en-US" altLang="zh-TW" sz="100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zh-TW" sz="1000" b="0" dirty="0"/>
              </a:p>
              <a:p>
                <a:pPr marL="285750" indent="-285750">
                  <a:buFont typeface="Arial" panose="020B0604020202020204" pitchFamily="34" charset="0"/>
                  <a:buChar char="•"/>
                </a:pPr>
                <a:r>
                  <a:rPr lang="en-US" altLang="zh-TW" sz="1000" b="1" dirty="0"/>
                  <a:t>Parallel programming </a:t>
                </a:r>
                <a:r>
                  <a:rPr lang="en-US" altLang="zh-TW" sz="1000" b="0" dirty="0"/>
                  <a:t>technique used in self-written SPCE.</a:t>
                </a:r>
              </a:p>
              <a:p>
                <a:pPr marL="285750" indent="-285750">
                  <a:buFont typeface="Arial" panose="020B0604020202020204" pitchFamily="34" charset="0"/>
                  <a:buChar char="•"/>
                </a:pPr>
                <a:endParaRPr lang="en-US" altLang="zh-TW" sz="1000" b="0" dirty="0"/>
              </a:p>
              <a:p>
                <a:r>
                  <a:rPr lang="en-US" sz="1000" dirty="0">
                    <a:ea typeface="Cambria Math" panose="02040503050406030204" pitchFamily="18" charset="0"/>
                  </a:rPr>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    </m:t>
                    </m:r>
                  </m:oMath>
                </a14:m>
                <a:r>
                  <a:rPr lang="en-US" sz="1000" dirty="0">
                    <a:latin typeface="+mn-lt"/>
                  </a:rPr>
                  <a:t>Reduce the training time from appr. 7 hrs. to 2 hrs.</a:t>
                </a:r>
                <a:r>
                  <a:rPr lang="en-US" altLang="zh-TW" sz="1000" dirty="0"/>
                  <a:t> (6 cores)</a:t>
                </a:r>
              </a:p>
              <a:p>
                <a:r>
                  <a:rPr lang="en-US" sz="1000" dirty="0">
                    <a:latin typeface="+mn-lt"/>
                  </a:rPr>
                  <a:t> </a:t>
                </a:r>
              </a:p>
            </p:txBody>
          </p:sp>
        </mc:Choice>
        <mc:Fallback>
          <p:sp>
            <p:nvSpPr>
              <p:cNvPr id="15" name="TextBox 14">
                <a:extLst>
                  <a:ext uri="{FF2B5EF4-FFF2-40B4-BE49-F238E27FC236}">
                    <a16:creationId xmlns:a16="http://schemas.microsoft.com/office/drawing/2014/main" id="{DE17B4B5-21EB-4539-6340-EAFFD90F614D}"/>
                  </a:ext>
                </a:extLst>
              </p:cNvPr>
              <p:cNvSpPr txBox="1">
                <a:spLocks noRot="1" noChangeAspect="1" noMove="1" noResize="1" noEditPoints="1" noAdjustHandles="1" noChangeArrowheads="1" noChangeShapeType="1" noTextEdit="1"/>
              </p:cNvSpPr>
              <p:nvPr/>
            </p:nvSpPr>
            <p:spPr>
              <a:xfrm>
                <a:off x="387362" y="1311986"/>
                <a:ext cx="3928961" cy="1029577"/>
              </a:xfrm>
              <a:prstGeom prst="rect">
                <a:avLst/>
              </a:prstGeom>
              <a:blipFill>
                <a:blip r:embed="rId7"/>
                <a:stretch>
                  <a:fillRect l="-1863" t="-1775" r="-13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6E5239-925E-0405-09E6-F6702D577C57}"/>
                  </a:ext>
                </a:extLst>
              </p:cNvPr>
              <p:cNvSpPr txBox="1"/>
              <p:nvPr/>
            </p:nvSpPr>
            <p:spPr>
              <a:xfrm>
                <a:off x="3262525" y="2975015"/>
                <a:ext cx="736600"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smtClean="0">
                              <a:latin typeface="Cambria Math" panose="02040503050406030204" pitchFamily="18" charset="0"/>
                            </a:rPr>
                          </m:ctrlPr>
                        </m:sSubPr>
                        <m:e>
                          <m:r>
                            <a:rPr lang="zh-TW" altLang="en-US" sz="800" i="1" smtClean="0">
                              <a:latin typeface="Cambria Math" panose="02040503050406030204" pitchFamily="18" charset="0"/>
                            </a:rPr>
                            <m:t>𝜖</m:t>
                          </m:r>
                        </m:e>
                        <m:sub>
                          <m:r>
                            <a:rPr lang="en-US" altLang="zh-TW" sz="800" b="0" i="1" smtClean="0">
                              <a:latin typeface="Cambria Math" panose="02040503050406030204" pitchFamily="18" charset="0"/>
                            </a:rPr>
                            <m:t>𝑣𝑎𝑙</m:t>
                          </m:r>
                        </m:sub>
                      </m:sSub>
                      <m:r>
                        <a:rPr lang="en-US" altLang="zh-TW" sz="800" b="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0.05</m:t>
                      </m:r>
                    </m:oMath>
                  </m:oMathPara>
                </a14:m>
                <a:endParaRPr lang="en-US" sz="800" dirty="0"/>
              </a:p>
            </p:txBody>
          </p:sp>
        </mc:Choice>
        <mc:Fallback xmlns="">
          <p:sp>
            <p:nvSpPr>
              <p:cNvPr id="17" name="TextBox 16">
                <a:extLst>
                  <a:ext uri="{FF2B5EF4-FFF2-40B4-BE49-F238E27FC236}">
                    <a16:creationId xmlns:a16="http://schemas.microsoft.com/office/drawing/2014/main" id="{EE6E5239-925E-0405-09E6-F6702D577C57}"/>
                  </a:ext>
                </a:extLst>
              </p:cNvPr>
              <p:cNvSpPr txBox="1">
                <a:spLocks noRot="1" noChangeAspect="1" noMove="1" noResize="1" noEditPoints="1" noAdjustHandles="1" noChangeArrowheads="1" noChangeShapeType="1" noTextEdit="1"/>
              </p:cNvSpPr>
              <p:nvPr/>
            </p:nvSpPr>
            <p:spPr>
              <a:xfrm>
                <a:off x="3262525" y="2975015"/>
                <a:ext cx="736600" cy="215444"/>
              </a:xfrm>
              <a:prstGeom prst="rect">
                <a:avLst/>
              </a:prstGeom>
              <a:blipFill>
                <a:blip r:embed="rId8"/>
                <a:stretch>
                  <a:fillRect/>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5444CE4F-0850-ED08-5B17-91B76CA09BE3}"/>
              </a:ext>
            </a:extLst>
          </p:cNvPr>
          <p:cNvGraphicFramePr>
            <a:graphicFrameLocks noGrp="1"/>
          </p:cNvGraphicFramePr>
          <p:nvPr>
            <p:extLst>
              <p:ext uri="{D42A27DB-BD31-4B8C-83A1-F6EECF244321}">
                <p14:modId xmlns:p14="http://schemas.microsoft.com/office/powerpoint/2010/main" val="2356117547"/>
              </p:ext>
            </p:extLst>
          </p:nvPr>
        </p:nvGraphicFramePr>
        <p:xfrm>
          <a:off x="5299354" y="1079295"/>
          <a:ext cx="2427326" cy="1027814"/>
        </p:xfrm>
        <a:graphic>
          <a:graphicData uri="http://schemas.openxmlformats.org/drawingml/2006/table">
            <a:tbl>
              <a:tblPr firstRow="1" bandRow="1">
                <a:tableStyleId>{2D5ABB26-0587-4C30-8999-92F81FD0307C}</a:tableStyleId>
              </a:tblPr>
              <a:tblGrid>
                <a:gridCol w="918679">
                  <a:extLst>
                    <a:ext uri="{9D8B030D-6E8A-4147-A177-3AD203B41FA5}">
                      <a16:colId xmlns:a16="http://schemas.microsoft.com/office/drawing/2014/main" val="567621822"/>
                    </a:ext>
                  </a:extLst>
                </a:gridCol>
                <a:gridCol w="1508647">
                  <a:extLst>
                    <a:ext uri="{9D8B030D-6E8A-4147-A177-3AD203B41FA5}">
                      <a16:colId xmlns:a16="http://schemas.microsoft.com/office/drawing/2014/main" val="2190201991"/>
                    </a:ext>
                  </a:extLst>
                </a:gridCol>
              </a:tblGrid>
              <a:tr h="169155">
                <a:tc gridSpan="2">
                  <a:txBody>
                    <a:bodyPr/>
                    <a:lstStyle/>
                    <a:p>
                      <a:pPr algn="ctr"/>
                      <a:r>
                        <a:rPr lang="en-US" sz="800" b="0" i="0" u="none" strike="noStrike" kern="1200" baseline="0" dirty="0">
                          <a:solidFill>
                            <a:schemeClr val="tx1"/>
                          </a:solidFill>
                          <a:latin typeface="+mn-lt"/>
                          <a:ea typeface="+mn-ea"/>
                          <a:cs typeface="+mn-cs"/>
                        </a:rPr>
                        <a:t>Computer specification</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5955154"/>
                  </a:ext>
                </a:extLst>
              </a:tr>
              <a:tr h="265814">
                <a:tc>
                  <a:txBody>
                    <a:bodyPr/>
                    <a:lstStyle/>
                    <a:p>
                      <a:r>
                        <a:rPr lang="en-US" altLang="zh-TW" sz="800" dirty="0"/>
                        <a:t>CPU</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u="none" strike="noStrike" kern="1200" baseline="0" dirty="0">
                          <a:solidFill>
                            <a:schemeClr val="tx1"/>
                          </a:solidFill>
                          <a:latin typeface="+mn-lt"/>
                          <a:ea typeface="+mn-ea"/>
                          <a:cs typeface="+mn-cs"/>
                        </a:rPr>
                        <a:t>AMD Ryzen 9 3900XT 12-Core Processor</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091546"/>
                  </a:ext>
                </a:extLst>
              </a:tr>
              <a:tr h="265814">
                <a:tc>
                  <a:txBody>
                    <a:bodyPr/>
                    <a:lstStyle/>
                    <a:p>
                      <a:r>
                        <a:rPr lang="en-US" altLang="zh-TW" sz="800" dirty="0"/>
                        <a:t>CPU speed</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3.80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974424"/>
                  </a:ext>
                </a:extLst>
              </a:tr>
              <a:tr h="174779">
                <a:tc>
                  <a:txBody>
                    <a:bodyPr/>
                    <a:lstStyle/>
                    <a:p>
                      <a:r>
                        <a:rPr lang="en-US" sz="800" dirty="0"/>
                        <a:t>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32.0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591494"/>
                  </a:ext>
                </a:extLst>
              </a:tr>
            </a:tbl>
          </a:graphicData>
        </a:graphic>
      </p:graphicFrame>
      <p:sp>
        <p:nvSpPr>
          <p:cNvPr id="5" name="Fußzeilenplatzhalter 4">
            <a:extLst>
              <a:ext uri="{FF2B5EF4-FFF2-40B4-BE49-F238E27FC236}">
                <a16:creationId xmlns:a16="http://schemas.microsoft.com/office/drawing/2014/main" id="{D4C0FB1E-D711-A927-A5F2-FAEE3DEA8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8" name="TextBox 7">
            <a:extLst>
              <a:ext uri="{FF2B5EF4-FFF2-40B4-BE49-F238E27FC236}">
                <a16:creationId xmlns:a16="http://schemas.microsoft.com/office/drawing/2014/main" id="{206B116A-26A1-BE2B-2506-DB5934C00B19}"/>
              </a:ext>
            </a:extLst>
          </p:cNvPr>
          <p:cNvSpPr txBox="1"/>
          <p:nvPr/>
        </p:nvSpPr>
        <p:spPr>
          <a:xfrm>
            <a:off x="2212558" y="4538412"/>
            <a:ext cx="1049967" cy="160750"/>
          </a:xfrm>
          <a:prstGeom prst="rect">
            <a:avLst/>
          </a:prstGeom>
          <a:noFill/>
        </p:spPr>
        <p:txBody>
          <a:bodyPr wrap="none" lIns="0" tIns="0" rIns="0" bIns="0" rtlCol="0">
            <a:spAutoFit/>
          </a:bodyPr>
          <a:lstStyle/>
          <a:p>
            <a:pPr>
              <a:lnSpc>
                <a:spcPct val="114000"/>
              </a:lnSpc>
            </a:pPr>
            <a:r>
              <a:rPr lang="en-US" sz="1000" dirty="0">
                <a:latin typeface="+mn-lt"/>
              </a:rPr>
              <a:t>Error convergence</a:t>
            </a:r>
          </a:p>
        </p:txBody>
      </p:sp>
      <p:sp>
        <p:nvSpPr>
          <p:cNvPr id="9" name="TextBox 8">
            <a:extLst>
              <a:ext uri="{FF2B5EF4-FFF2-40B4-BE49-F238E27FC236}">
                <a16:creationId xmlns:a16="http://schemas.microsoft.com/office/drawing/2014/main" id="{9B5A3B9C-A08B-D9AF-3E09-F5F831DFC3A6}"/>
              </a:ext>
            </a:extLst>
          </p:cNvPr>
          <p:cNvSpPr txBox="1"/>
          <p:nvPr/>
        </p:nvSpPr>
        <p:spPr>
          <a:xfrm>
            <a:off x="5793544" y="4538412"/>
            <a:ext cx="1434688" cy="160750"/>
          </a:xfrm>
          <a:prstGeom prst="rect">
            <a:avLst/>
          </a:prstGeom>
          <a:noFill/>
        </p:spPr>
        <p:txBody>
          <a:bodyPr wrap="none" lIns="0" tIns="0" rIns="0" bIns="0" rtlCol="0">
            <a:spAutoFit/>
          </a:bodyPr>
          <a:lstStyle/>
          <a:p>
            <a:pPr>
              <a:lnSpc>
                <a:spcPct val="114000"/>
              </a:lnSpc>
            </a:pPr>
            <a:r>
              <a:rPr lang="en-US" sz="1000" dirty="0">
                <a:latin typeface="+mn-lt"/>
              </a:rPr>
              <a:t>Training time comparison</a:t>
            </a:r>
          </a:p>
        </p:txBody>
      </p:sp>
    </p:spTree>
    <p:extLst>
      <p:ext uri="{BB962C8B-B14F-4D97-AF65-F5344CB8AC3E}">
        <p14:creationId xmlns:p14="http://schemas.microsoft.com/office/powerpoint/2010/main" val="318558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de-DE" dirty="0">
                <a:solidFill>
                  <a:schemeClr val="bg1"/>
                </a:solidFill>
              </a:rPr>
              <a:t>Case </a:t>
            </a:r>
            <a:r>
              <a:rPr lang="en-US" dirty="0">
                <a:solidFill>
                  <a:schemeClr val="bg1"/>
                </a:solidFill>
              </a:rPr>
              <a:t>study</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22</a:t>
            </a:fld>
            <a:endParaRPr lang="de-DE" dirty="0"/>
          </a:p>
        </p:txBody>
      </p:sp>
      <p:sp>
        <p:nvSpPr>
          <p:cNvPr id="5" name="Fußzeilenplatzhalter 4">
            <a:extLst>
              <a:ext uri="{FF2B5EF4-FFF2-40B4-BE49-F238E27FC236}">
                <a16:creationId xmlns:a16="http://schemas.microsoft.com/office/drawing/2014/main" id="{0C291380-98B2-6496-5225-95D9B84019D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989290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Case study</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23</a:t>
            </a:fld>
            <a:endParaRPr lang="de-DE" dirty="0"/>
          </a:p>
        </p:txBody>
      </p:sp>
      <p:pic>
        <p:nvPicPr>
          <p:cNvPr id="8" name="Graphic 7">
            <a:extLst>
              <a:ext uri="{FF2B5EF4-FFF2-40B4-BE49-F238E27FC236}">
                <a16:creationId xmlns:a16="http://schemas.microsoft.com/office/drawing/2014/main" id="{A877AE8E-5C57-0525-88C5-AF05AB7BA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5800" y="1026451"/>
            <a:ext cx="3860097" cy="3694722"/>
          </a:xfrm>
          <a:prstGeom prst="rect">
            <a:avLst/>
          </a:prstGeom>
        </p:spPr>
      </p:pic>
      <p:pic>
        <p:nvPicPr>
          <p:cNvPr id="7" name="Graphic 6">
            <a:extLst>
              <a:ext uri="{FF2B5EF4-FFF2-40B4-BE49-F238E27FC236}">
                <a16:creationId xmlns:a16="http://schemas.microsoft.com/office/drawing/2014/main" id="{9AA34EEB-678B-9E2E-6954-26BC82605A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254" y="1214212"/>
            <a:ext cx="4243264" cy="3182448"/>
          </a:xfrm>
          <a:prstGeom prst="rect">
            <a:avLst/>
          </a:prstGeom>
        </p:spPr>
      </p:pic>
      <p:grpSp>
        <p:nvGrpSpPr>
          <p:cNvPr id="10" name="Group 9">
            <a:extLst>
              <a:ext uri="{FF2B5EF4-FFF2-40B4-BE49-F238E27FC236}">
                <a16:creationId xmlns:a16="http://schemas.microsoft.com/office/drawing/2014/main" id="{16598F2A-68B9-1AAA-59F9-86C4EADFA4AA}"/>
              </a:ext>
            </a:extLst>
          </p:cNvPr>
          <p:cNvGrpSpPr/>
          <p:nvPr/>
        </p:nvGrpSpPr>
        <p:grpSpPr>
          <a:xfrm>
            <a:off x="6578248" y="2506885"/>
            <a:ext cx="2050215" cy="1543098"/>
            <a:chOff x="6218926" y="1026451"/>
            <a:chExt cx="2151905" cy="1613928"/>
          </a:xfrm>
        </p:grpSpPr>
        <p:pic>
          <p:nvPicPr>
            <p:cNvPr id="6" name="Graphic 5">
              <a:extLst>
                <a:ext uri="{FF2B5EF4-FFF2-40B4-BE49-F238E27FC236}">
                  <a16:creationId xmlns:a16="http://schemas.microsoft.com/office/drawing/2014/main" id="{982C545F-970D-DA3A-E13E-E2A18D8B10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8927" y="1026451"/>
              <a:ext cx="2151904" cy="1613928"/>
            </a:xfrm>
            <a:prstGeom prst="rect">
              <a:avLst/>
            </a:prstGeom>
          </p:spPr>
        </p:pic>
        <p:sp>
          <p:nvSpPr>
            <p:cNvPr id="9" name="Rectangle: Rounded Corners 8">
              <a:extLst>
                <a:ext uri="{FF2B5EF4-FFF2-40B4-BE49-F238E27FC236}">
                  <a16:creationId xmlns:a16="http://schemas.microsoft.com/office/drawing/2014/main" id="{3B0DF90B-6F11-18D7-BE7E-44290ABAD7B5}"/>
                </a:ext>
              </a:extLst>
            </p:cNvPr>
            <p:cNvSpPr/>
            <p:nvPr/>
          </p:nvSpPr>
          <p:spPr>
            <a:xfrm>
              <a:off x="6218926" y="1026451"/>
              <a:ext cx="2151904" cy="1613928"/>
            </a:xfrm>
            <a:prstGeom prst="roundRect">
              <a:avLst>
                <a:gd name="adj" fmla="val 2975"/>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12" name="TextBox 11">
            <a:extLst>
              <a:ext uri="{FF2B5EF4-FFF2-40B4-BE49-F238E27FC236}">
                <a16:creationId xmlns:a16="http://schemas.microsoft.com/office/drawing/2014/main" id="{3428E3E6-F8E9-409A-E758-8AD32F155533}"/>
              </a:ext>
            </a:extLst>
          </p:cNvPr>
          <p:cNvSpPr txBox="1"/>
          <p:nvPr/>
        </p:nvSpPr>
        <p:spPr>
          <a:xfrm>
            <a:off x="6591300" y="1112614"/>
            <a:ext cx="1516380" cy="215444"/>
          </a:xfrm>
          <a:prstGeom prst="rect">
            <a:avLst/>
          </a:prstGeom>
          <a:noFill/>
        </p:spPr>
        <p:txBody>
          <a:bodyPr wrap="square">
            <a:spAutoFit/>
          </a:bodyPr>
          <a:lstStyle/>
          <a:p>
            <a:pPr algn="l"/>
            <a:r>
              <a:rPr lang="en-US" sz="800" dirty="0"/>
              <a:t>*Average window size of 250</a:t>
            </a:r>
          </a:p>
        </p:txBody>
      </p:sp>
      <p:sp>
        <p:nvSpPr>
          <p:cNvPr id="5" name="Fußzeilenplatzhalter 4">
            <a:extLst>
              <a:ext uri="{FF2B5EF4-FFF2-40B4-BE49-F238E27FC236}">
                <a16:creationId xmlns:a16="http://schemas.microsoft.com/office/drawing/2014/main" id="{24518242-616B-F7EF-A6F3-873E1F76361C}"/>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11" name="TextBox 10">
            <a:extLst>
              <a:ext uri="{FF2B5EF4-FFF2-40B4-BE49-F238E27FC236}">
                <a16:creationId xmlns:a16="http://schemas.microsoft.com/office/drawing/2014/main" id="{F695BF47-EE5F-8E48-9EBF-FDD5F7AB88BC}"/>
              </a:ext>
            </a:extLst>
          </p:cNvPr>
          <p:cNvSpPr txBox="1"/>
          <p:nvPr/>
        </p:nvSpPr>
        <p:spPr>
          <a:xfrm>
            <a:off x="1252015" y="4366404"/>
            <a:ext cx="2771593" cy="160750"/>
          </a:xfrm>
          <a:prstGeom prst="rect">
            <a:avLst/>
          </a:prstGeom>
          <a:noFill/>
        </p:spPr>
        <p:txBody>
          <a:bodyPr wrap="none" lIns="0" tIns="0" rIns="0" bIns="0" rtlCol="0">
            <a:spAutoFit/>
          </a:bodyPr>
          <a:lstStyle/>
          <a:p>
            <a:pPr>
              <a:lnSpc>
                <a:spcPct val="114000"/>
              </a:lnSpc>
            </a:pPr>
            <a:r>
              <a:rPr lang="en-US" sz="1000" dirty="0">
                <a:latin typeface="+mn-lt"/>
              </a:rPr>
              <a:t>Ground motion database from </a:t>
            </a:r>
            <a:r>
              <a:rPr lang="en-US" sz="1000" dirty="0" err="1">
                <a:latin typeface="+mn-lt"/>
              </a:rPr>
              <a:t>Insheim</a:t>
            </a:r>
            <a:r>
              <a:rPr lang="en-US" sz="1000" dirty="0">
                <a:latin typeface="+mn-lt"/>
              </a:rPr>
              <a:t>, Germany</a:t>
            </a:r>
          </a:p>
        </p:txBody>
      </p:sp>
      <p:sp>
        <p:nvSpPr>
          <p:cNvPr id="23" name="Freeform: Shape 22">
            <a:extLst>
              <a:ext uri="{FF2B5EF4-FFF2-40B4-BE49-F238E27FC236}">
                <a16:creationId xmlns:a16="http://schemas.microsoft.com/office/drawing/2014/main" id="{72789C46-D2AB-0EE8-B4D2-D62899D0852D}"/>
              </a:ext>
            </a:extLst>
          </p:cNvPr>
          <p:cNvSpPr/>
          <p:nvPr/>
        </p:nvSpPr>
        <p:spPr>
          <a:xfrm>
            <a:off x="5522976" y="2675979"/>
            <a:ext cx="1408176" cy="109893"/>
          </a:xfrm>
          <a:custGeom>
            <a:avLst/>
            <a:gdLst>
              <a:gd name="connsiteX0" fmla="*/ 0 w 845820"/>
              <a:gd name="connsiteY0" fmla="*/ 101511 h 109131"/>
              <a:gd name="connsiteX1" fmla="*/ 327660 w 845820"/>
              <a:gd name="connsiteY1" fmla="*/ 2451 h 109131"/>
              <a:gd name="connsiteX2" fmla="*/ 704850 w 845820"/>
              <a:gd name="connsiteY2" fmla="*/ 36741 h 109131"/>
              <a:gd name="connsiteX3" fmla="*/ 845820 w 845820"/>
              <a:gd name="connsiteY3" fmla="*/ 109131 h 109131"/>
            </a:gdLst>
            <a:ahLst/>
            <a:cxnLst>
              <a:cxn ang="0">
                <a:pos x="connsiteX0" y="connsiteY0"/>
              </a:cxn>
              <a:cxn ang="0">
                <a:pos x="connsiteX1" y="connsiteY1"/>
              </a:cxn>
              <a:cxn ang="0">
                <a:pos x="connsiteX2" y="connsiteY2"/>
              </a:cxn>
              <a:cxn ang="0">
                <a:pos x="connsiteX3" y="connsiteY3"/>
              </a:cxn>
            </a:cxnLst>
            <a:rect l="l" t="t" r="r" b="b"/>
            <a:pathLst>
              <a:path w="845820" h="109131">
                <a:moveTo>
                  <a:pt x="0" y="101511"/>
                </a:moveTo>
                <a:cubicBezTo>
                  <a:pt x="105092" y="57378"/>
                  <a:pt x="210185" y="13246"/>
                  <a:pt x="327660" y="2451"/>
                </a:cubicBezTo>
                <a:cubicBezTo>
                  <a:pt x="445135" y="-8344"/>
                  <a:pt x="618490" y="18961"/>
                  <a:pt x="704850" y="36741"/>
                </a:cubicBezTo>
                <a:cubicBezTo>
                  <a:pt x="791210" y="54521"/>
                  <a:pt x="818515" y="81826"/>
                  <a:pt x="845820" y="109131"/>
                </a:cubicBezTo>
              </a:path>
            </a:pathLst>
          </a:custGeom>
          <a:noFill/>
          <a:ln w="3175">
            <a:solidFill>
              <a:srgbClr val="FF0000"/>
            </a:solidFill>
            <a:headEnd type="triangle"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E9B94C83-D4FA-0E93-836C-3C6AB2C261C8}"/>
              </a:ext>
            </a:extLst>
          </p:cNvPr>
          <p:cNvSpPr txBox="1"/>
          <p:nvPr/>
        </p:nvSpPr>
        <p:spPr>
          <a:xfrm>
            <a:off x="5884638" y="2529480"/>
            <a:ext cx="623569" cy="128625"/>
          </a:xfrm>
          <a:prstGeom prst="rect">
            <a:avLst/>
          </a:prstGeom>
          <a:noFill/>
        </p:spPr>
        <p:txBody>
          <a:bodyPr wrap="none" lIns="0" tIns="0" rIns="0" bIns="0" rtlCol="0">
            <a:spAutoFit/>
          </a:bodyPr>
          <a:lstStyle/>
          <a:p>
            <a:pPr>
              <a:lnSpc>
                <a:spcPct val="114000"/>
              </a:lnSpc>
            </a:pPr>
            <a:r>
              <a:rPr lang="en-US" sz="800" dirty="0">
                <a:solidFill>
                  <a:srgbClr val="FF0000"/>
                </a:solidFill>
                <a:effectLst>
                  <a:outerShdw blurRad="38100" dist="38100" dir="2700000" algn="tl">
                    <a:srgbClr val="000000">
                      <a:alpha val="43137"/>
                    </a:srgbClr>
                  </a:outerShdw>
                </a:effectLst>
                <a:latin typeface="+mn-lt"/>
              </a:rPr>
              <a:t>Similar shape</a:t>
            </a:r>
          </a:p>
        </p:txBody>
      </p:sp>
      <p:sp>
        <p:nvSpPr>
          <p:cNvPr id="26" name="TextBox 25">
            <a:extLst>
              <a:ext uri="{FF2B5EF4-FFF2-40B4-BE49-F238E27FC236}">
                <a16:creationId xmlns:a16="http://schemas.microsoft.com/office/drawing/2014/main" id="{389504C2-899A-8E62-0D23-882BF98E9D07}"/>
              </a:ext>
            </a:extLst>
          </p:cNvPr>
          <p:cNvSpPr txBox="1"/>
          <p:nvPr/>
        </p:nvSpPr>
        <p:spPr>
          <a:xfrm>
            <a:off x="7603355" y="3695340"/>
            <a:ext cx="783869" cy="128625"/>
          </a:xfrm>
          <a:prstGeom prst="rect">
            <a:avLst/>
          </a:prstGeom>
          <a:noFill/>
        </p:spPr>
        <p:txBody>
          <a:bodyPr wrap="none" lIns="0" tIns="0" rIns="0" bIns="0" rtlCol="0">
            <a:spAutoFit/>
          </a:bodyPr>
          <a:lstStyle/>
          <a:p>
            <a:pPr>
              <a:lnSpc>
                <a:spcPct val="114000"/>
              </a:lnSpc>
            </a:pPr>
            <a:r>
              <a:rPr lang="en-US" sz="800" dirty="0">
                <a:effectLst>
                  <a:outerShdw blurRad="38100" dist="38100" dir="2700000" algn="tl">
                    <a:srgbClr val="000000">
                      <a:alpha val="43137"/>
                    </a:srgbClr>
                  </a:outerShdw>
                </a:effectLst>
                <a:latin typeface="+mn-lt"/>
              </a:rPr>
              <a:t>FRF of Hu model</a:t>
            </a:r>
          </a:p>
        </p:txBody>
      </p:sp>
    </p:spTree>
    <p:extLst>
      <p:ext uri="{BB962C8B-B14F-4D97-AF65-F5344CB8AC3E}">
        <p14:creationId xmlns:p14="http://schemas.microsoft.com/office/powerpoint/2010/main" val="2582188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Histogram of parameters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24</a:t>
            </a:fld>
            <a:endParaRPr lang="de-DE" dirty="0"/>
          </a:p>
        </p:txBody>
      </p:sp>
      <p:pic>
        <p:nvPicPr>
          <p:cNvPr id="10" name="Graphic 9">
            <a:extLst>
              <a:ext uri="{FF2B5EF4-FFF2-40B4-BE49-F238E27FC236}">
                <a16:creationId xmlns:a16="http://schemas.microsoft.com/office/drawing/2014/main" id="{2CC46C05-9037-0B34-A26F-171B46F3B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344" y="1186968"/>
            <a:ext cx="4455096" cy="3341320"/>
          </a:xfrm>
          <a:prstGeom prst="rect">
            <a:avLst/>
          </a:prstGeom>
        </p:spPr>
      </p:pic>
      <p:pic>
        <p:nvPicPr>
          <p:cNvPr id="14" name="Graphic 13">
            <a:extLst>
              <a:ext uri="{FF2B5EF4-FFF2-40B4-BE49-F238E27FC236}">
                <a16:creationId xmlns:a16="http://schemas.microsoft.com/office/drawing/2014/main" id="{DDEB6370-A7E0-3625-1019-8B7446637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92" y="1186534"/>
            <a:ext cx="3491340" cy="33417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5A83B6-90A8-0E3F-E3D8-8DF334EB95F2}"/>
                  </a:ext>
                </a:extLst>
              </p:cNvPr>
              <p:cNvSpPr txBox="1"/>
              <p:nvPr/>
            </p:nvSpPr>
            <p:spPr>
              <a:xfrm>
                <a:off x="1596827" y="4368747"/>
                <a:ext cx="1755352"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m:t>
                    </m:r>
                    <m:r>
                      <a:rPr lang="en-US" sz="1200" b="0" i="0" smtClean="0">
                        <a:latin typeface="Cambria Math" panose="02040503050406030204" pitchFamily="18" charset="0"/>
                      </a:rPr>
                      <m:t>=240</m:t>
                    </m:r>
                  </m:oMath>
                </a14:m>
                <a:endParaRPr lang="en-US" sz="1200" dirty="0" err="1">
                  <a:latin typeface="+mn-lt"/>
                </a:endParaRPr>
              </a:p>
            </p:txBody>
          </p:sp>
        </mc:Choice>
        <mc:Fallback xmlns="">
          <p:sp>
            <p:nvSpPr>
              <p:cNvPr id="15" name="TextBox 14">
                <a:extLst>
                  <a:ext uri="{FF2B5EF4-FFF2-40B4-BE49-F238E27FC236}">
                    <a16:creationId xmlns:a16="http://schemas.microsoft.com/office/drawing/2014/main" id="{C15A83B6-90A8-0E3F-E3D8-8DF334EB95F2}"/>
                  </a:ext>
                </a:extLst>
              </p:cNvPr>
              <p:cNvSpPr txBox="1">
                <a:spLocks noRot="1" noChangeAspect="1" noMove="1" noResize="1" noEditPoints="1" noAdjustHandles="1" noChangeArrowheads="1" noChangeShapeType="1" noTextEdit="1"/>
              </p:cNvSpPr>
              <p:nvPr/>
            </p:nvSpPr>
            <p:spPr>
              <a:xfrm>
                <a:off x="1596827" y="4368747"/>
                <a:ext cx="1755352" cy="193002"/>
              </a:xfrm>
              <a:prstGeom prst="rect">
                <a:avLst/>
              </a:prstGeom>
              <a:blipFill>
                <a:blip r:embed="rId7"/>
                <a:stretch>
                  <a:fillRect l="-5556" t="-22581" r="-243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59E714-BDC0-AE04-87B8-7384E8C9046F}"/>
                  </a:ext>
                </a:extLst>
              </p:cNvPr>
              <p:cNvSpPr txBox="1"/>
              <p:nvPr/>
            </p:nvSpPr>
            <p:spPr>
              <a:xfrm>
                <a:off x="5715623" y="4362551"/>
                <a:ext cx="1715598"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=240</m:t>
                    </m:r>
                  </m:oMath>
                </a14:m>
                <a:endParaRPr lang="en-US" sz="1200" dirty="0">
                  <a:latin typeface="+mn-lt"/>
                </a:endParaRPr>
              </a:p>
            </p:txBody>
          </p:sp>
        </mc:Choice>
        <mc:Fallback xmlns="">
          <p:sp>
            <p:nvSpPr>
              <p:cNvPr id="16" name="TextBox 15">
                <a:extLst>
                  <a:ext uri="{FF2B5EF4-FFF2-40B4-BE49-F238E27FC236}">
                    <a16:creationId xmlns:a16="http://schemas.microsoft.com/office/drawing/2014/main" id="{D959E714-BDC0-AE04-87B8-7384E8C9046F}"/>
                  </a:ext>
                </a:extLst>
              </p:cNvPr>
              <p:cNvSpPr txBox="1">
                <a:spLocks noRot="1" noChangeAspect="1" noMove="1" noResize="1" noEditPoints="1" noAdjustHandles="1" noChangeArrowheads="1" noChangeShapeType="1" noTextEdit="1"/>
              </p:cNvSpPr>
              <p:nvPr/>
            </p:nvSpPr>
            <p:spPr>
              <a:xfrm>
                <a:off x="5715623" y="4362551"/>
                <a:ext cx="1715598" cy="193002"/>
              </a:xfrm>
              <a:prstGeom prst="rect">
                <a:avLst/>
              </a:prstGeom>
              <a:blipFill>
                <a:blip r:embed="rId8"/>
                <a:stretch>
                  <a:fillRect l="-5694" t="-22581" r="-2491" b="-48387"/>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16FCBD12-A041-A50F-0F03-9A2DD4057FC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047269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Training LME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25</a:t>
            </a:fld>
            <a:endParaRPr lang="de-DE" dirty="0"/>
          </a:p>
        </p:txBody>
      </p:sp>
      <p:pic>
        <p:nvPicPr>
          <p:cNvPr id="10" name="Graphic 9">
            <a:extLst>
              <a:ext uri="{FF2B5EF4-FFF2-40B4-BE49-F238E27FC236}">
                <a16:creationId xmlns:a16="http://schemas.microsoft.com/office/drawing/2014/main" id="{2CC46C05-9037-0B34-A26F-171B46F3B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344" y="1186968"/>
            <a:ext cx="4455096" cy="3341320"/>
          </a:xfrm>
          <a:prstGeom prst="rect">
            <a:avLst/>
          </a:prstGeom>
        </p:spPr>
      </p:pic>
      <p:pic>
        <p:nvPicPr>
          <p:cNvPr id="14" name="Graphic 13">
            <a:extLst>
              <a:ext uri="{FF2B5EF4-FFF2-40B4-BE49-F238E27FC236}">
                <a16:creationId xmlns:a16="http://schemas.microsoft.com/office/drawing/2014/main" id="{DDEB6370-A7E0-3625-1019-8B7446637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92" y="1186534"/>
            <a:ext cx="3491340" cy="33417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5A83B6-90A8-0E3F-E3D8-8DF334EB95F2}"/>
                  </a:ext>
                </a:extLst>
              </p:cNvPr>
              <p:cNvSpPr txBox="1"/>
              <p:nvPr/>
            </p:nvSpPr>
            <p:spPr>
              <a:xfrm>
                <a:off x="1596827" y="4368747"/>
                <a:ext cx="1755352"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m:t>
                    </m:r>
                    <m:r>
                      <a:rPr lang="en-US" sz="1200" b="0" i="0" smtClean="0">
                        <a:latin typeface="Cambria Math" panose="02040503050406030204" pitchFamily="18" charset="0"/>
                      </a:rPr>
                      <m:t>=240</m:t>
                    </m:r>
                  </m:oMath>
                </a14:m>
                <a:endParaRPr lang="en-US" sz="1200" dirty="0" err="1">
                  <a:latin typeface="+mn-lt"/>
                </a:endParaRPr>
              </a:p>
            </p:txBody>
          </p:sp>
        </mc:Choice>
        <mc:Fallback xmlns="">
          <p:sp>
            <p:nvSpPr>
              <p:cNvPr id="15" name="TextBox 14">
                <a:extLst>
                  <a:ext uri="{FF2B5EF4-FFF2-40B4-BE49-F238E27FC236}">
                    <a16:creationId xmlns:a16="http://schemas.microsoft.com/office/drawing/2014/main" id="{C15A83B6-90A8-0E3F-E3D8-8DF334EB95F2}"/>
                  </a:ext>
                </a:extLst>
              </p:cNvPr>
              <p:cNvSpPr txBox="1">
                <a:spLocks noRot="1" noChangeAspect="1" noMove="1" noResize="1" noEditPoints="1" noAdjustHandles="1" noChangeArrowheads="1" noChangeShapeType="1" noTextEdit="1"/>
              </p:cNvSpPr>
              <p:nvPr/>
            </p:nvSpPr>
            <p:spPr>
              <a:xfrm>
                <a:off x="1596827" y="4368747"/>
                <a:ext cx="1755352" cy="193002"/>
              </a:xfrm>
              <a:prstGeom prst="rect">
                <a:avLst/>
              </a:prstGeom>
              <a:blipFill>
                <a:blip r:embed="rId7"/>
                <a:stretch>
                  <a:fillRect l="-5556" t="-22581" r="-243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59E714-BDC0-AE04-87B8-7384E8C9046F}"/>
                  </a:ext>
                </a:extLst>
              </p:cNvPr>
              <p:cNvSpPr txBox="1"/>
              <p:nvPr/>
            </p:nvSpPr>
            <p:spPr>
              <a:xfrm>
                <a:off x="5715623" y="4362551"/>
                <a:ext cx="1715598"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=240</m:t>
                    </m:r>
                  </m:oMath>
                </a14:m>
                <a:endParaRPr lang="en-US" sz="1200" dirty="0">
                  <a:latin typeface="+mn-lt"/>
                </a:endParaRPr>
              </a:p>
            </p:txBody>
          </p:sp>
        </mc:Choice>
        <mc:Fallback xmlns="">
          <p:sp>
            <p:nvSpPr>
              <p:cNvPr id="16" name="TextBox 15">
                <a:extLst>
                  <a:ext uri="{FF2B5EF4-FFF2-40B4-BE49-F238E27FC236}">
                    <a16:creationId xmlns:a16="http://schemas.microsoft.com/office/drawing/2014/main" id="{D959E714-BDC0-AE04-87B8-7384E8C9046F}"/>
                  </a:ext>
                </a:extLst>
              </p:cNvPr>
              <p:cNvSpPr txBox="1">
                <a:spLocks noRot="1" noChangeAspect="1" noMove="1" noResize="1" noEditPoints="1" noAdjustHandles="1" noChangeArrowheads="1" noChangeShapeType="1" noTextEdit="1"/>
              </p:cNvSpPr>
              <p:nvPr/>
            </p:nvSpPr>
            <p:spPr>
              <a:xfrm>
                <a:off x="5715623" y="4362551"/>
                <a:ext cx="1715598" cy="193002"/>
              </a:xfrm>
              <a:prstGeom prst="rect">
                <a:avLst/>
              </a:prstGeom>
              <a:blipFill>
                <a:blip r:embed="rId8"/>
                <a:stretch>
                  <a:fillRect l="-5694" t="-22581" r="-2491" b="-48387"/>
                </a:stretch>
              </a:blipFill>
            </p:spPr>
            <p:txBody>
              <a:bodyPr/>
              <a:lstStyle/>
              <a:p>
                <a:r>
                  <a:rPr lang="en-US">
                    <a:noFill/>
                  </a:rPr>
                  <a:t> </a:t>
                </a:r>
              </a:p>
            </p:txBody>
          </p:sp>
        </mc:Fallback>
      </mc:AlternateContent>
      <p:sp>
        <p:nvSpPr>
          <p:cNvPr id="2" name="Rectangle: Rounded Corners 1">
            <a:extLst>
              <a:ext uri="{FF2B5EF4-FFF2-40B4-BE49-F238E27FC236}">
                <a16:creationId xmlns:a16="http://schemas.microsoft.com/office/drawing/2014/main" id="{ADF0AAF0-F3D1-F35F-2E74-5946CA73ED97}"/>
              </a:ext>
            </a:extLst>
          </p:cNvPr>
          <p:cNvSpPr/>
          <p:nvPr/>
        </p:nvSpPr>
        <p:spPr>
          <a:xfrm>
            <a:off x="656492" y="1301262"/>
            <a:ext cx="3447203" cy="3167117"/>
          </a:xfrm>
          <a:prstGeom prst="roundRect">
            <a:avLst>
              <a:gd name="adj" fmla="val 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5" name="Rectangle: Rounded Corners 4">
            <a:extLst>
              <a:ext uri="{FF2B5EF4-FFF2-40B4-BE49-F238E27FC236}">
                <a16:creationId xmlns:a16="http://schemas.microsoft.com/office/drawing/2014/main" id="{454A55D4-CFC3-0FED-5AFE-7DDF6857CF6F}"/>
              </a:ext>
            </a:extLst>
          </p:cNvPr>
          <p:cNvSpPr/>
          <p:nvPr/>
        </p:nvSpPr>
        <p:spPr>
          <a:xfrm>
            <a:off x="6460482" y="1301263"/>
            <a:ext cx="1909795" cy="1547446"/>
          </a:xfrm>
          <a:prstGeom prst="roundRect">
            <a:avLst>
              <a:gd name="adj" fmla="val 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7" name="Rectangle: Rounded Corners 6">
            <a:extLst>
              <a:ext uri="{FF2B5EF4-FFF2-40B4-BE49-F238E27FC236}">
                <a16:creationId xmlns:a16="http://schemas.microsoft.com/office/drawing/2014/main" id="{D5FAFF3E-FFDB-86E9-13D5-0FFFE22B6C56}"/>
              </a:ext>
            </a:extLst>
          </p:cNvPr>
          <p:cNvSpPr/>
          <p:nvPr/>
        </p:nvSpPr>
        <p:spPr>
          <a:xfrm>
            <a:off x="4485234" y="130126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8" name="Rectangle: Rounded Corners 7">
            <a:extLst>
              <a:ext uri="{FF2B5EF4-FFF2-40B4-BE49-F238E27FC236}">
                <a16:creationId xmlns:a16="http://schemas.microsoft.com/office/drawing/2014/main" id="{57C36553-9711-F87B-BD1A-9B68F9B86A11}"/>
              </a:ext>
            </a:extLst>
          </p:cNvPr>
          <p:cNvSpPr/>
          <p:nvPr/>
        </p:nvSpPr>
        <p:spPr>
          <a:xfrm>
            <a:off x="4485234" y="292093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9" name="Rectangle: Rounded Corners 8">
            <a:extLst>
              <a:ext uri="{FF2B5EF4-FFF2-40B4-BE49-F238E27FC236}">
                <a16:creationId xmlns:a16="http://schemas.microsoft.com/office/drawing/2014/main" id="{D2E25594-E7CC-50A5-B7F5-794B42151C22}"/>
              </a:ext>
            </a:extLst>
          </p:cNvPr>
          <p:cNvSpPr/>
          <p:nvPr/>
        </p:nvSpPr>
        <p:spPr>
          <a:xfrm>
            <a:off x="6460482" y="292093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11" name="Oval 10">
            <a:extLst>
              <a:ext uri="{FF2B5EF4-FFF2-40B4-BE49-F238E27FC236}">
                <a16:creationId xmlns:a16="http://schemas.microsoft.com/office/drawing/2014/main" id="{DC5275B1-829E-EB22-6606-1E73316027C0}"/>
              </a:ext>
            </a:extLst>
          </p:cNvPr>
          <p:cNvSpPr/>
          <p:nvPr/>
        </p:nvSpPr>
        <p:spPr>
          <a:xfrm>
            <a:off x="4938499" y="975919"/>
            <a:ext cx="144143" cy="1441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Oval 11">
            <a:extLst>
              <a:ext uri="{FF2B5EF4-FFF2-40B4-BE49-F238E27FC236}">
                <a16:creationId xmlns:a16="http://schemas.microsoft.com/office/drawing/2014/main" id="{103E9F0C-7DE3-76CC-09E6-C4984CF12908}"/>
              </a:ext>
            </a:extLst>
          </p:cNvPr>
          <p:cNvSpPr/>
          <p:nvPr/>
        </p:nvSpPr>
        <p:spPr>
          <a:xfrm>
            <a:off x="7815811" y="975919"/>
            <a:ext cx="144143" cy="144143"/>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0" name="Arrow: Right 19">
            <a:extLst>
              <a:ext uri="{FF2B5EF4-FFF2-40B4-BE49-F238E27FC236}">
                <a16:creationId xmlns:a16="http://schemas.microsoft.com/office/drawing/2014/main" id="{3D91D827-2AB3-CAF0-1B2F-02E86CC17D9E}"/>
              </a:ext>
            </a:extLst>
          </p:cNvPr>
          <p:cNvSpPr/>
          <p:nvPr/>
        </p:nvSpPr>
        <p:spPr>
          <a:xfrm>
            <a:off x="5171606" y="1024986"/>
            <a:ext cx="2555240" cy="45719"/>
          </a:xfrm>
          <a:prstGeom prst="rightArrow">
            <a:avLst>
              <a:gd name="adj1" fmla="val 50000"/>
              <a:gd name="adj2" fmla="val 621820"/>
            </a:avLst>
          </a:prstGeom>
          <a:gradFill flip="none" rotWithShape="1">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1" name="TextBox 20">
            <a:extLst>
              <a:ext uri="{FF2B5EF4-FFF2-40B4-BE49-F238E27FC236}">
                <a16:creationId xmlns:a16="http://schemas.microsoft.com/office/drawing/2014/main" id="{C096D44F-F09E-B6E1-748B-7C48526BA759}"/>
              </a:ext>
            </a:extLst>
          </p:cNvPr>
          <p:cNvSpPr txBox="1"/>
          <p:nvPr/>
        </p:nvSpPr>
        <p:spPr>
          <a:xfrm>
            <a:off x="6304218" y="810980"/>
            <a:ext cx="315792" cy="193002"/>
          </a:xfrm>
          <a:prstGeom prst="rect">
            <a:avLst/>
          </a:prstGeom>
          <a:noFill/>
        </p:spPr>
        <p:txBody>
          <a:bodyPr wrap="none" lIns="0" tIns="0" rIns="0" bIns="0" rtlCol="0">
            <a:spAutoFit/>
          </a:bodyPr>
          <a:lstStyle/>
          <a:p>
            <a:pPr>
              <a:lnSpc>
                <a:spcPct val="114000"/>
              </a:lnSpc>
            </a:pPr>
            <a:r>
              <a:rPr lang="en-US" sz="1200" dirty="0">
                <a:effectLst>
                  <a:outerShdw blurRad="38100" dist="38100" dir="2700000" algn="tl">
                    <a:srgbClr val="000000">
                      <a:alpha val="43137"/>
                    </a:srgbClr>
                  </a:outerShdw>
                </a:effectLst>
                <a:latin typeface="+mn-lt"/>
              </a:rPr>
              <a:t>LME</a:t>
            </a:r>
          </a:p>
        </p:txBody>
      </p:sp>
      <p:sp>
        <p:nvSpPr>
          <p:cNvPr id="22" name="Fußzeilenplatzhalter 4">
            <a:extLst>
              <a:ext uri="{FF2B5EF4-FFF2-40B4-BE49-F238E27FC236}">
                <a16:creationId xmlns:a16="http://schemas.microsoft.com/office/drawing/2014/main" id="{EE87E450-3A0D-DD9C-EF10-8E7092B38D2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2E1743-FA3D-BDFB-B328-38A6DFCA3CE9}"/>
                  </a:ext>
                </a:extLst>
              </p:cNvPr>
              <p:cNvSpPr txBox="1"/>
              <p:nvPr/>
            </p:nvSpPr>
            <p:spPr>
              <a:xfrm>
                <a:off x="4876975" y="727332"/>
                <a:ext cx="267189" cy="21050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oMath>
                  </m:oMathPara>
                </a14:m>
                <a:endParaRPr lang="en-US" sz="1200" dirty="0" err="1">
                  <a:latin typeface="+mn-lt"/>
                </a:endParaRPr>
              </a:p>
            </p:txBody>
          </p:sp>
        </mc:Choice>
        <mc:Fallback xmlns="">
          <p:sp>
            <p:nvSpPr>
              <p:cNvPr id="23" name="TextBox 22">
                <a:extLst>
                  <a:ext uri="{FF2B5EF4-FFF2-40B4-BE49-F238E27FC236}">
                    <a16:creationId xmlns:a16="http://schemas.microsoft.com/office/drawing/2014/main" id="{B32E1743-FA3D-BDFB-B328-38A6DFCA3CE9}"/>
                  </a:ext>
                </a:extLst>
              </p:cNvPr>
              <p:cNvSpPr txBox="1">
                <a:spLocks noRot="1" noChangeAspect="1" noMove="1" noResize="1" noEditPoints="1" noAdjustHandles="1" noChangeArrowheads="1" noChangeShapeType="1" noTextEdit="1"/>
              </p:cNvSpPr>
              <p:nvPr/>
            </p:nvSpPr>
            <p:spPr>
              <a:xfrm>
                <a:off x="4876975" y="727332"/>
                <a:ext cx="267189" cy="210507"/>
              </a:xfrm>
              <a:prstGeom prst="rect">
                <a:avLst/>
              </a:prstGeom>
              <a:blipFill>
                <a:blip r:embed="rId9"/>
                <a:stretch>
                  <a:fillRect l="-11364" r="-4545"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E98146E-4AEB-19A7-41D1-93902E980D41}"/>
                  </a:ext>
                </a:extLst>
              </p:cNvPr>
              <p:cNvSpPr txBox="1"/>
              <p:nvPr/>
            </p:nvSpPr>
            <p:spPr>
              <a:xfrm>
                <a:off x="7780064" y="730764"/>
                <a:ext cx="215635" cy="21050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oMath>
                  </m:oMathPara>
                </a14:m>
                <a:endParaRPr lang="en-US" sz="1200" dirty="0" err="1">
                  <a:latin typeface="+mn-lt"/>
                </a:endParaRPr>
              </a:p>
            </p:txBody>
          </p:sp>
        </mc:Choice>
        <mc:Fallback xmlns="">
          <p:sp>
            <p:nvSpPr>
              <p:cNvPr id="24" name="TextBox 23">
                <a:extLst>
                  <a:ext uri="{FF2B5EF4-FFF2-40B4-BE49-F238E27FC236}">
                    <a16:creationId xmlns:a16="http://schemas.microsoft.com/office/drawing/2014/main" id="{CE98146E-4AEB-19A7-41D1-93902E980D41}"/>
                  </a:ext>
                </a:extLst>
              </p:cNvPr>
              <p:cNvSpPr txBox="1">
                <a:spLocks noRot="1" noChangeAspect="1" noMove="1" noResize="1" noEditPoints="1" noAdjustHandles="1" noChangeArrowheads="1" noChangeShapeType="1" noTextEdit="1"/>
              </p:cNvSpPr>
              <p:nvPr/>
            </p:nvSpPr>
            <p:spPr>
              <a:xfrm>
                <a:off x="7780064" y="730764"/>
                <a:ext cx="215635" cy="210507"/>
              </a:xfrm>
              <a:prstGeom prst="rect">
                <a:avLst/>
              </a:prstGeom>
              <a:blipFill>
                <a:blip r:embed="rId10"/>
                <a:stretch>
                  <a:fillRect l="-13889" b="-5882"/>
                </a:stretch>
              </a:blipFill>
            </p:spPr>
            <p:txBody>
              <a:bodyPr/>
              <a:lstStyle/>
              <a:p>
                <a:r>
                  <a:rPr lang="en-US">
                    <a:noFill/>
                  </a:rPr>
                  <a:t> </a:t>
                </a:r>
              </a:p>
            </p:txBody>
          </p:sp>
        </mc:Fallback>
      </mc:AlternateContent>
    </p:spTree>
    <p:extLst>
      <p:ext uri="{BB962C8B-B14F-4D97-AF65-F5344CB8AC3E}">
        <p14:creationId xmlns:p14="http://schemas.microsoft.com/office/powerpoint/2010/main" val="833600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Generate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𝑎</m:t>
                        </m:r>
                      </m:sub>
                    </m:sSub>
                  </m:oMath>
                </a14:m>
                <a:r>
                  <a:rPr lang="en-US" sz="2000" dirty="0"/>
                  <a:t> by LME and residuals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26</a:t>
            </a:fld>
            <a:endParaRPr lang="de-DE" dirty="0"/>
          </a:p>
        </p:txBody>
      </p:sp>
      <p:pic>
        <p:nvPicPr>
          <p:cNvPr id="6" name="Graphic 5">
            <a:extLst>
              <a:ext uri="{FF2B5EF4-FFF2-40B4-BE49-F238E27FC236}">
                <a16:creationId xmlns:a16="http://schemas.microsoft.com/office/drawing/2014/main" id="{CA7565EC-9D9F-6CDD-2405-ADEB997266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034" y="1378577"/>
            <a:ext cx="4151908" cy="3113930"/>
          </a:xfrm>
          <a:prstGeom prst="rect">
            <a:avLst/>
          </a:prstGeom>
        </p:spPr>
      </p:pic>
      <p:pic>
        <p:nvPicPr>
          <p:cNvPr id="10" name="Graphic 9">
            <a:extLst>
              <a:ext uri="{FF2B5EF4-FFF2-40B4-BE49-F238E27FC236}">
                <a16:creationId xmlns:a16="http://schemas.microsoft.com/office/drawing/2014/main" id="{25D19D7B-B3EC-18E9-0AF5-FC5D6E0E8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7059" y="1378577"/>
            <a:ext cx="4151908" cy="311393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55B368F-2099-C43A-9047-2C3125F44683}"/>
                  </a:ext>
                </a:extLst>
              </p:cNvPr>
              <p:cNvSpPr txBox="1"/>
              <p:nvPr/>
            </p:nvSpPr>
            <p:spPr>
              <a:xfrm>
                <a:off x="998554" y="4412131"/>
                <a:ext cx="3033203" cy="160750"/>
              </a:xfrm>
              <a:prstGeom prst="rect">
                <a:avLst/>
              </a:prstGeom>
              <a:noFill/>
            </p:spPr>
            <p:txBody>
              <a:bodyPr wrap="none" lIns="0" tIns="0" rIns="0" bIns="0" rtlCol="0">
                <a:spAutoFit/>
              </a:bodyPr>
              <a:lstStyle/>
              <a:p>
                <a:pPr>
                  <a:lnSpc>
                    <a:spcPct val="114000"/>
                  </a:lnSpc>
                </a:pPr>
                <a:r>
                  <a:rPr lang="en-US" sz="1000" dirty="0">
                    <a:latin typeface="+mn-lt"/>
                  </a:rPr>
                  <a:t>Residuals of fitting </a:t>
                </a:r>
                <a:r>
                  <a:rPr lang="en-US" sz="1000" i="1" dirty="0">
                    <a:latin typeface="+mn-lt"/>
                  </a:rPr>
                  <a:t>ln</a:t>
                </a:r>
                <a:r>
                  <a:rPr lang="en-US" sz="1000" dirty="0">
                    <a:latin typeface="+mn-lt"/>
                  </a:rPr>
                  <a:t>(PGA) by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in z-direction</a:t>
                </a:r>
              </a:p>
            </p:txBody>
          </p:sp>
        </mc:Choice>
        <mc:Fallback xmlns="">
          <p:sp>
            <p:nvSpPr>
              <p:cNvPr id="11" name="TextBox 10">
                <a:extLst>
                  <a:ext uri="{FF2B5EF4-FFF2-40B4-BE49-F238E27FC236}">
                    <a16:creationId xmlns:a16="http://schemas.microsoft.com/office/drawing/2014/main" id="{855B368F-2099-C43A-9047-2C3125F44683}"/>
                  </a:ext>
                </a:extLst>
              </p:cNvPr>
              <p:cNvSpPr txBox="1">
                <a:spLocks noRot="1" noChangeAspect="1" noMove="1" noResize="1" noEditPoints="1" noAdjustHandles="1" noChangeArrowheads="1" noChangeShapeType="1" noTextEdit="1"/>
              </p:cNvSpPr>
              <p:nvPr/>
            </p:nvSpPr>
            <p:spPr>
              <a:xfrm>
                <a:off x="998554" y="4412131"/>
                <a:ext cx="3033203" cy="160750"/>
              </a:xfrm>
              <a:prstGeom prst="rect">
                <a:avLst/>
              </a:prstGeom>
              <a:blipFill>
                <a:blip r:embed="rId8"/>
                <a:stretch>
                  <a:fillRect l="-2616" t="-26923" r="-1811"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404DF4-B1D9-2FFF-F81E-89651D893F23}"/>
                  </a:ext>
                </a:extLst>
              </p:cNvPr>
              <p:cNvSpPr txBox="1"/>
              <p:nvPr/>
            </p:nvSpPr>
            <p:spPr>
              <a:xfrm>
                <a:off x="5402282" y="4400558"/>
                <a:ext cx="2983766" cy="183896"/>
              </a:xfrm>
              <a:prstGeom prst="rect">
                <a:avLst/>
              </a:prstGeom>
              <a:noFill/>
            </p:spPr>
            <p:txBody>
              <a:bodyPr wrap="none" lIns="0" tIns="0" rIns="0" bIns="0" rtlCol="0">
                <a:spAutoFit/>
              </a:bodyPr>
              <a:lstStyle/>
              <a:p>
                <a:pPr>
                  <a:lnSpc>
                    <a:spcPct val="114000"/>
                  </a:lnSpc>
                </a:pPr>
                <a:r>
                  <a:rPr lang="en-US" sz="1000" dirty="0">
                    <a:latin typeface="+mn-lt"/>
                  </a:rPr>
                  <a:t>Residuals of fitting </a:t>
                </a:r>
                <a14:m>
                  <m:oMath xmlns:m="http://schemas.openxmlformats.org/officeDocument/2006/math">
                    <m:sSub>
                      <m:sSubPr>
                        <m:ctrlPr>
                          <a:rPr lang="en-US" sz="1000" i="1" smtClean="0">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𝑓</m:t>
                        </m:r>
                      </m:sub>
                    </m:sSub>
                  </m:oMath>
                </a14:m>
                <a:r>
                  <a:rPr lang="en-US" sz="1000" dirty="0">
                    <a:latin typeface="+mn-lt"/>
                  </a:rPr>
                  <a:t> by </a:t>
                </a:r>
                <a14:m>
                  <m:oMath xmlns:m="http://schemas.openxmlformats.org/officeDocument/2006/math">
                    <m:sSub>
                      <m:sSubPr>
                        <m:ctrlPr>
                          <a:rPr lang="en-US" sz="1000" i="1">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/2</m:t>
                    </m:r>
                    <m:r>
                      <a:rPr lang="en-US" sz="1000" b="0" i="1" smtClean="0">
                        <a:latin typeface="Cambria Math" panose="02040503050406030204" pitchFamily="18" charset="0"/>
                        <a:ea typeface="Cambria Math" panose="02040503050406030204" pitchFamily="18" charset="0"/>
                      </a:rPr>
                      <m:t>𝜋</m:t>
                    </m:r>
                    <m:r>
                      <a:rPr lang="en-US" sz="1000" i="1">
                        <a:latin typeface="Cambria Math" panose="02040503050406030204" pitchFamily="18" charset="0"/>
                      </a:rPr>
                      <m:t> </m:t>
                    </m:r>
                  </m:oMath>
                </a14:m>
                <a:r>
                  <a:rPr lang="en-US" sz="1000" dirty="0">
                    <a:latin typeface="+mn-lt"/>
                  </a:rPr>
                  <a:t> and R in z-direction</a:t>
                </a:r>
              </a:p>
            </p:txBody>
          </p:sp>
        </mc:Choice>
        <mc:Fallback xmlns="">
          <p:sp>
            <p:nvSpPr>
              <p:cNvPr id="2" name="TextBox 1">
                <a:extLst>
                  <a:ext uri="{FF2B5EF4-FFF2-40B4-BE49-F238E27FC236}">
                    <a16:creationId xmlns:a16="http://schemas.microsoft.com/office/drawing/2014/main" id="{AB404DF4-B1D9-2FFF-F81E-89651D893F23}"/>
                  </a:ext>
                </a:extLst>
              </p:cNvPr>
              <p:cNvSpPr txBox="1">
                <a:spLocks noRot="1" noChangeAspect="1" noMove="1" noResize="1" noEditPoints="1" noAdjustHandles="1" noChangeArrowheads="1" noChangeShapeType="1" noTextEdit="1"/>
              </p:cNvSpPr>
              <p:nvPr/>
            </p:nvSpPr>
            <p:spPr>
              <a:xfrm>
                <a:off x="5402282" y="4400558"/>
                <a:ext cx="2983766" cy="183896"/>
              </a:xfrm>
              <a:prstGeom prst="rect">
                <a:avLst/>
              </a:prstGeom>
              <a:blipFill>
                <a:blip r:embed="rId9"/>
                <a:stretch>
                  <a:fillRect l="-2653" t="-16667" r="-163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D67555-9637-E18C-4966-D2678453DB12}"/>
                  </a:ext>
                </a:extLst>
              </p:cNvPr>
              <p:cNvSpPr txBox="1"/>
              <p:nvPr/>
            </p:nvSpPr>
            <p:spPr>
              <a:xfrm>
                <a:off x="4415763" y="906374"/>
                <a:ext cx="2359171" cy="28071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𝑎</m:t>
                          </m:r>
                        </m:sub>
                      </m:sSub>
                      <m:r>
                        <a:rPr lang="en-US" sz="1600" b="0" i="1" smtClean="0">
                          <a:latin typeface="Cambria Math" panose="02040503050406030204" pitchFamily="18" charset="0"/>
                        </a:rPr>
                        <m:t>=</m:t>
                      </m:r>
                      <m:r>
                        <a:rPr lang="en-US" sz="1600" b="0" i="1" smtClean="0">
                          <a:latin typeface="Cambria Math" panose="02040503050406030204" pitchFamily="18" charset="0"/>
                        </a:rPr>
                        <m:t>𝐿𝑀𝐸</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𝑠𝑏</m:t>
                              </m:r>
                            </m:sub>
                          </m:sSub>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e>
                      </m:d>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𝑥𝑥</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𝑎</m:t>
                          </m:r>
                        </m:sub>
                      </m:sSub>
                    </m:oMath>
                  </m:oMathPara>
                </a14:m>
                <a:endParaRPr lang="en-US" sz="1600" dirty="0" err="1">
                  <a:latin typeface="+mn-lt"/>
                </a:endParaRPr>
              </a:p>
            </p:txBody>
          </p:sp>
        </mc:Choice>
        <mc:Fallback xmlns="">
          <p:sp>
            <p:nvSpPr>
              <p:cNvPr id="5" name="TextBox 4">
                <a:extLst>
                  <a:ext uri="{FF2B5EF4-FFF2-40B4-BE49-F238E27FC236}">
                    <a16:creationId xmlns:a16="http://schemas.microsoft.com/office/drawing/2014/main" id="{C1D67555-9637-E18C-4966-D2678453DB12}"/>
                  </a:ext>
                </a:extLst>
              </p:cNvPr>
              <p:cNvSpPr txBox="1">
                <a:spLocks noRot="1" noChangeAspect="1" noMove="1" noResize="1" noEditPoints="1" noAdjustHandles="1" noChangeArrowheads="1" noChangeShapeType="1" noTextEdit="1"/>
              </p:cNvSpPr>
              <p:nvPr/>
            </p:nvSpPr>
            <p:spPr>
              <a:xfrm>
                <a:off x="4415763" y="906374"/>
                <a:ext cx="2359171" cy="280718"/>
              </a:xfrm>
              <a:prstGeom prst="rect">
                <a:avLst/>
              </a:prstGeom>
              <a:blipFill>
                <a:blip r:embed="rId10"/>
                <a:stretch>
                  <a:fillRect l="-25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7CD71DB-E645-CAD7-A5BE-0B8A90FAB8C3}"/>
                  </a:ext>
                </a:extLst>
              </p:cNvPr>
              <p:cNvSpPr txBox="1"/>
              <p:nvPr/>
            </p:nvSpPr>
            <p:spPr>
              <a:xfrm>
                <a:off x="6853727" y="645669"/>
                <a:ext cx="1657814" cy="720454"/>
              </a:xfrm>
              <a:prstGeom prst="rect">
                <a:avLst/>
              </a:prstGeom>
              <a:noFill/>
            </p:spPr>
            <p:txBody>
              <a:bodyPr wrap="square" lIns="0" tIns="0" rIns="0" bIns="0" rtlCol="0">
                <a:spAutoFit/>
              </a:bodyPr>
              <a:lstStyle/>
              <a:p>
                <a:pPr>
                  <a:lnSpc>
                    <a:spcPct val="200000"/>
                  </a:lnSpc>
                </a:pPr>
                <a14:m>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ea typeface="Cambria Math" panose="02040503050406030204" pitchFamily="18" charset="0"/>
                          </a:rPr>
                          <m:t>∅</m:t>
                        </m:r>
                      </m:e>
                      <m:sub>
                        <m:r>
                          <a:rPr lang="en-US" sz="800" b="0" i="1" smtClean="0">
                            <a:latin typeface="Cambria Math" panose="02040503050406030204" pitchFamily="18" charset="0"/>
                          </a:rPr>
                          <m:t>𝑖</m:t>
                        </m:r>
                        <m:r>
                          <a:rPr lang="en-US" sz="800" b="0" i="1" smtClean="0">
                            <a:latin typeface="Cambria Math" panose="02040503050406030204" pitchFamily="18" charset="0"/>
                          </a:rPr>
                          <m:t>,</m:t>
                        </m:r>
                        <m:r>
                          <a:rPr lang="en-US" sz="800" b="0" i="1" smtClean="0">
                            <a:latin typeface="Cambria Math" panose="02040503050406030204" pitchFamily="18" charset="0"/>
                          </a:rPr>
                          <m:t>𝑗</m:t>
                        </m:r>
                      </m:sub>
                    </m:sSub>
                    <m:r>
                      <a:rPr lang="en-US" sz="800" b="0" i="1" smtClean="0">
                        <a:latin typeface="Cambria Math" panose="02040503050406030204" pitchFamily="18" charset="0"/>
                      </a:rPr>
                      <m:t>:</m:t>
                    </m:r>
                  </m:oMath>
                </a14:m>
                <a:r>
                  <a:rPr lang="en-US" sz="800" dirty="0">
                    <a:latin typeface="+mn-lt"/>
                  </a:rPr>
                  <a:t> LME Coefficients</a:t>
                </a:r>
              </a:p>
              <a:p>
                <a:pPr>
                  <a:lnSpc>
                    <a:spcPct val="200000"/>
                  </a:lnSpc>
                </a:pPr>
                <a14:m>
                  <m:oMath xmlns:m="http://schemas.openxmlformats.org/officeDocument/2006/math">
                    <m:sSubSup>
                      <m:sSubSupPr>
                        <m:ctrlPr>
                          <a:rPr lang="en-US" sz="800" b="1" i="1" smtClean="0">
                            <a:latin typeface="Cambria Math" panose="02040503050406030204" pitchFamily="18" charset="0"/>
                            <a:ea typeface="Cambria Math" panose="02040503050406030204" pitchFamily="18" charset="0"/>
                          </a:rPr>
                        </m:ctrlPr>
                      </m:sSubSupPr>
                      <m:e>
                        <m:r>
                          <a:rPr lang="en-US" sz="800" b="1" i="1" smtClean="0">
                            <a:latin typeface="Cambria Math" panose="02040503050406030204" pitchFamily="18" charset="0"/>
                            <a:ea typeface="Cambria Math" panose="02040503050406030204" pitchFamily="18" charset="0"/>
                          </a:rPr>
                          <m:t>𝑳</m:t>
                        </m:r>
                      </m:e>
                      <m:sub>
                        <m:r>
                          <a:rPr lang="en-US" sz="800" b="1" i="1" smtClean="0">
                            <a:latin typeface="Cambria Math" panose="02040503050406030204" pitchFamily="18" charset="0"/>
                            <a:ea typeface="Cambria Math" panose="02040503050406030204" pitchFamily="18" charset="0"/>
                          </a:rPr>
                          <m:t>𝒙𝒙</m:t>
                        </m:r>
                      </m:sub>
                      <m:sup>
                        <m:r>
                          <a:rPr lang="en-US" sz="800" b="1" i="1" smtClean="0">
                            <a:latin typeface="Cambria Math" panose="02040503050406030204" pitchFamily="18" charset="0"/>
                            <a:ea typeface="Cambria Math" panose="02040503050406030204" pitchFamily="18" charset="0"/>
                          </a:rPr>
                          <m:t>𝑻</m:t>
                        </m:r>
                      </m:sup>
                    </m:sSubSup>
                    <m:r>
                      <a:rPr lang="en-US" sz="800" b="1" i="1" smtClean="0">
                        <a:latin typeface="Cambria Math" panose="02040503050406030204" pitchFamily="18" charset="0"/>
                        <a:ea typeface="Cambria Math" panose="02040503050406030204" pitchFamily="18" charset="0"/>
                      </a:rPr>
                      <m:t>:</m:t>
                    </m:r>
                  </m:oMath>
                </a14:m>
                <a:r>
                  <a:rPr lang="en-US" sz="800" b="1" i="1" dirty="0">
                    <a:latin typeface="Cambria Math" panose="02040503050406030204" pitchFamily="18" charset="0"/>
                    <a:ea typeface="Cambria Math" panose="02040503050406030204" pitchFamily="18" charset="0"/>
                  </a:rPr>
                  <a:t> </a:t>
                </a:r>
                <a14:m>
                  <m:oMath xmlns:m="http://schemas.openxmlformats.org/officeDocument/2006/math">
                    <m:r>
                      <a:rPr lang="en-US" sz="800" b="1" i="0" dirty="0" smtClean="0">
                        <a:latin typeface="Cambria Math" panose="02040503050406030204" pitchFamily="18" charset="0"/>
                        <a:ea typeface="Cambria Math" panose="02040503050406030204" pitchFamily="18" charset="0"/>
                      </a:rPr>
                      <m:t>⊿</m:t>
                    </m:r>
                  </m:oMath>
                </a14:m>
                <a:r>
                  <a:rPr lang="en-US" sz="800" b="1" dirty="0">
                    <a:latin typeface="Cambria Math" panose="02040503050406030204" pitchFamily="18" charset="0"/>
                    <a:ea typeface="Cambria Math" panose="02040503050406030204" pitchFamily="18" charset="0"/>
                  </a:rPr>
                  <a:t> of  </a:t>
                </a:r>
                <a:r>
                  <a:rPr lang="en-US" sz="800" b="1" dirty="0">
                    <a:latin typeface="+mn-lt"/>
                    <a:ea typeface="Cambria Math" panose="02040503050406030204" pitchFamily="18" charset="0"/>
                  </a:rPr>
                  <a:t>covariance matrix</a:t>
                </a:r>
              </a:p>
              <a:p>
                <a:pPr>
                  <a:lnSpc>
                    <a:spcPct val="200000"/>
                  </a:lnSpc>
                </a:pPr>
                <a14:m>
                  <m:oMath xmlns:m="http://schemas.openxmlformats.org/officeDocument/2006/math">
                    <m:sSub>
                      <m:sSubPr>
                        <m:ctrlPr>
                          <a:rPr lang="en-US" sz="800" b="0" i="1" smtClean="0">
                            <a:latin typeface="Cambria Math" panose="02040503050406030204" pitchFamily="18" charset="0"/>
                            <a:ea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𝑦</m:t>
                        </m:r>
                      </m:e>
                      <m:sub>
                        <m:r>
                          <a:rPr lang="en-US" sz="800" b="0" i="1" smtClean="0">
                            <a:latin typeface="Cambria Math" panose="02040503050406030204" pitchFamily="18" charset="0"/>
                            <a:ea typeface="Cambria Math" panose="02040503050406030204" pitchFamily="18" charset="0"/>
                          </a:rPr>
                          <m:t>𝑎</m:t>
                        </m:r>
                      </m:sub>
                    </m:sSub>
                    <m:r>
                      <a:rPr lang="en-US" sz="800" b="0" i="1" smtClean="0">
                        <a:latin typeface="Cambria Math" panose="02040503050406030204" pitchFamily="18" charset="0"/>
                        <a:ea typeface="Cambria Math" panose="02040503050406030204" pitchFamily="18" charset="0"/>
                      </a:rPr>
                      <m:t>:</m:t>
                    </m:r>
                  </m:oMath>
                </a14:m>
                <a:r>
                  <a:rPr lang="en-US" sz="800" dirty="0">
                    <a:latin typeface="+mn-lt"/>
                    <a:ea typeface="Cambria Math" panose="02040503050406030204" pitchFamily="18" charset="0"/>
                  </a:rPr>
                  <a:t> uncorrelated random variables</a:t>
                </a:r>
                <a:endParaRPr lang="en-US" sz="800" b="0" dirty="0">
                  <a:latin typeface="+mn-lt"/>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7CD71DB-E645-CAD7-A5BE-0B8A90FAB8C3}"/>
                  </a:ext>
                </a:extLst>
              </p:cNvPr>
              <p:cNvSpPr txBox="1">
                <a:spLocks noRot="1" noChangeAspect="1" noMove="1" noResize="1" noEditPoints="1" noAdjustHandles="1" noChangeArrowheads="1" noChangeShapeType="1" noTextEdit="1"/>
              </p:cNvSpPr>
              <p:nvPr/>
            </p:nvSpPr>
            <p:spPr>
              <a:xfrm>
                <a:off x="6853727" y="645669"/>
                <a:ext cx="1657814" cy="720454"/>
              </a:xfrm>
              <a:prstGeom prst="rect">
                <a:avLst/>
              </a:prstGeom>
              <a:blipFill>
                <a:blip r:embed="rId11"/>
                <a:stretch>
                  <a:fillRect l="-2574" b="-8475"/>
                </a:stretch>
              </a:blipFill>
            </p:spPr>
            <p:txBody>
              <a:bodyPr/>
              <a:lstStyle/>
              <a:p>
                <a:r>
                  <a:rPr lang="en-US">
                    <a:noFill/>
                  </a:rPr>
                  <a:t> </a:t>
                </a:r>
              </a:p>
            </p:txBody>
          </p:sp>
        </mc:Fallback>
      </mc:AlternateContent>
      <p:sp>
        <p:nvSpPr>
          <p:cNvPr id="9" name="Fußzeilenplatzhalter 4">
            <a:extLst>
              <a:ext uri="{FF2B5EF4-FFF2-40B4-BE49-F238E27FC236}">
                <a16:creationId xmlns:a16="http://schemas.microsoft.com/office/drawing/2014/main" id="{3A7786DB-15FC-7C43-22FF-9AFAB2FF2F0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954597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Idealization and simplification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27</a:t>
            </a:fld>
            <a:endParaRPr lang="de-DE" dirty="0"/>
          </a:p>
        </p:txBody>
      </p:sp>
      <mc:AlternateContent xmlns:mc="http://schemas.openxmlformats.org/markup-compatibility/2006">
        <mc:Choice xmlns:a14="http://schemas.microsoft.com/office/drawing/2010/main" Requires="a14">
          <p:sp>
            <p:nvSpPr>
              <p:cNvPr id="13" name="Rectangle: Rounded Corners 12">
                <a:extLst>
                  <a:ext uri="{FF2B5EF4-FFF2-40B4-BE49-F238E27FC236}">
                    <a16:creationId xmlns:a16="http://schemas.microsoft.com/office/drawing/2014/main" id="{0F7FF445-66B2-CDA6-4452-0CB50080A896}"/>
                  </a:ext>
                </a:extLst>
              </p:cNvPr>
              <p:cNvSpPr/>
              <p:nvPr/>
            </p:nvSpPr>
            <p:spPr>
              <a:xfrm>
                <a:off x="280372" y="1726182"/>
                <a:ext cx="4893608" cy="255445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200" dirty="0">
                    <a:ln w="0">
                      <a:noFill/>
                    </a:ln>
                    <a:solidFill>
                      <a:schemeClr val="tx1"/>
                    </a:solidFill>
                    <a:effectLst>
                      <a:outerShdw blurRad="38100" dist="25400" dir="5400000" algn="ctr" rotWithShape="0">
                        <a:srgbClr val="6E747A">
                          <a:alpha val="43000"/>
                        </a:srgbClr>
                      </a:outerShdw>
                    </a:effectLst>
                  </a:rPr>
                  <a:t>Idealization and simplification</a:t>
                </a: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Fitting histograms of the input datasets by specific distribution types, [</a:t>
                </a:r>
                <a:r>
                  <a:rPr lang="en-US" sz="1050" dirty="0" err="1">
                    <a:ln w="0">
                      <a:noFill/>
                    </a:ln>
                    <a:solidFill>
                      <a:schemeClr val="tx1"/>
                    </a:solidFill>
                    <a:effectLst>
                      <a:outerShdw blurRad="38100" dist="25400" dir="5400000" algn="ctr" rotWithShape="0">
                        <a:srgbClr val="6E747A">
                          <a:alpha val="43000"/>
                        </a:srgbClr>
                      </a:outerShdw>
                    </a:effectLst>
                  </a:rPr>
                  <a:t>Sudret</a:t>
                </a:r>
                <a:r>
                  <a:rPr lang="en-US" sz="1050" dirty="0">
                    <a:ln w="0">
                      <a:noFill/>
                    </a:ln>
                    <a:solidFill>
                      <a:schemeClr val="tx1"/>
                    </a:solidFill>
                    <a:effectLst>
                      <a:outerShdw blurRad="38100" dist="25400" dir="5400000" algn="ctr" rotWithShape="0">
                        <a:srgbClr val="6E747A">
                          <a:alpha val="43000"/>
                        </a:srgbClr>
                      </a:outerShdw>
                    </a:effectLst>
                  </a:rPr>
                  <a:t> 2014].</a:t>
                </a:r>
              </a:p>
              <a:p>
                <a:pPr marL="228600" indent="-228600">
                  <a:lnSpc>
                    <a:spcPct val="150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Font typeface="+mj-lt"/>
                  <a:buAutoNum type="arabicPeriod"/>
                </a:pPr>
                <a:r>
                  <a:rPr lang="en-US" sz="1050" b="1" dirty="0">
                    <a:ln w="0">
                      <a:noFill/>
                    </a:ln>
                    <a:solidFill>
                      <a:schemeClr val="tx1"/>
                    </a:solidFill>
                    <a:effectLst>
                      <a:outerShdw blurRad="38100" dist="25400" dir="5400000" algn="ctr" rotWithShape="0">
                        <a:srgbClr val="6E747A">
                          <a:alpha val="43000"/>
                        </a:srgbClr>
                      </a:outerShdw>
                    </a:effectLst>
                  </a:rPr>
                  <a:t>Damping ratio</a:t>
                </a:r>
                <a:r>
                  <a:rPr lang="en-US" sz="1050" dirty="0">
                    <a:ln w="0">
                      <a:noFill/>
                    </a:ln>
                    <a:solidFill>
                      <a:schemeClr val="tx1"/>
                    </a:solidFill>
                    <a:effectLst>
                      <a:outerShdw blurRad="38100" dist="25400" dir="5400000" algn="ctr" rotWithShape="0">
                        <a:srgbClr val="6E747A">
                          <a:alpha val="43000"/>
                        </a:srgbClr>
                      </a:outerShdw>
                    </a:effectLst>
                  </a:rPr>
                  <a:t> of Hu model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𝑔</m:t>
                        </m:r>
                      </m:sub>
                    </m:sSub>
                  </m:oMath>
                </a14:m>
                <a:r>
                  <a:rPr lang="en-US" sz="1050" dirty="0">
                    <a:ln w="0">
                      <a:noFill/>
                    </a:ln>
                    <a:solidFill>
                      <a:schemeClr val="tx1"/>
                    </a:solidFill>
                    <a:effectLst>
                      <a:outerShdw blurRad="38100" dist="25400" dir="5400000" algn="ctr" rotWithShape="0">
                        <a:srgbClr val="6E747A">
                          <a:alpha val="43000"/>
                        </a:srgbClr>
                      </a:outerShdw>
                    </a:effectLst>
                  </a:rPr>
                  <a:t> is </a:t>
                </a:r>
                <a:r>
                  <a:rPr lang="en-US" sz="1050" b="1" dirty="0">
                    <a:ln w="0">
                      <a:noFill/>
                    </a:ln>
                    <a:solidFill>
                      <a:schemeClr val="tx1"/>
                    </a:solidFill>
                    <a:effectLst>
                      <a:outerShdw blurRad="38100" dist="25400" dir="5400000" algn="ctr" rotWithShape="0">
                        <a:srgbClr val="6E747A">
                          <a:alpha val="43000"/>
                        </a:srgbClr>
                      </a:outerShdw>
                    </a:effectLst>
                  </a:rPr>
                  <a:t>constant</a:t>
                </a:r>
                <a:r>
                  <a:rPr lang="en-US" sz="1050" dirty="0">
                    <a:ln w="0">
                      <a:noFill/>
                    </a:ln>
                    <a:solidFill>
                      <a:schemeClr val="tx1"/>
                    </a:solidFill>
                    <a:effectLst>
                      <a:outerShdw blurRad="38100" dist="25400" dir="5400000" algn="ctr" rotWithShape="0">
                        <a:srgbClr val="6E747A">
                          <a:alpha val="43000"/>
                        </a:srgbClr>
                      </a:outerShdw>
                    </a:effectLst>
                  </a:rPr>
                  <a:t>,</a:t>
                </a:r>
              </a:p>
              <a:p>
                <a:pPr>
                  <a:lnSpc>
                    <a:spcPct val="150000"/>
                  </a:lnSpc>
                </a:pPr>
                <a:r>
                  <a:rPr lang="en-US" sz="1050" dirty="0">
                    <a:ln w="0">
                      <a:noFill/>
                    </a:ln>
                    <a:solidFill>
                      <a:schemeClr val="tx1"/>
                    </a:solidFill>
                    <a:effectLst>
                      <a:outerShdw blurRad="38100" dist="25400" dir="5400000" algn="ctr" rotWithShape="0">
                        <a:srgbClr val="6E747A">
                          <a:alpha val="43000"/>
                        </a:srgbClr>
                      </a:outerShdw>
                    </a:effectLst>
                  </a:rPr>
                  <a:t>      [Zhu et al 2023, Abbiati et al 2021]</a:t>
                </a:r>
              </a:p>
              <a:p>
                <a:pPr>
                  <a:lnSpc>
                    <a:spcPct val="150000"/>
                  </a:lnSpc>
                </a:pPr>
                <a:endParaRPr lang="en-US" sz="1050" b="1" dirty="0">
                  <a:ln w="0">
                    <a:noFill/>
                  </a:ln>
                  <a:solidFill>
                    <a:schemeClr val="tx1"/>
                  </a:solidFill>
                  <a:effectLst>
                    <a:outerShdw blurRad="38100" dist="25400" dir="5400000" algn="ctr" rotWithShape="0">
                      <a:srgbClr val="6E747A">
                        <a:alpha val="43000"/>
                      </a:srgbClr>
                    </a:outerShdw>
                  </a:effectLst>
                </a:endParaRPr>
              </a:p>
              <a:p>
                <a:pPr>
                  <a:lnSpc>
                    <a:spcPct val="150000"/>
                  </a:lnSpc>
                </a:pPr>
                <a:r>
                  <a:rPr lang="en-US" sz="1050" b="1" dirty="0">
                    <a:ln w="0">
                      <a:noFill/>
                    </a:ln>
                    <a:solidFill>
                      <a:schemeClr val="tx1"/>
                    </a:solidFill>
                    <a:effectLst>
                      <a:outerShdw blurRad="38100" dist="25400" dir="5400000" algn="ctr" rotWithShape="0">
                        <a:srgbClr val="6E747A">
                          <a:alpha val="43000"/>
                        </a:srgbClr>
                      </a:outerShdw>
                    </a:effectLst>
                  </a:rPr>
                  <a:t>3.   Young’s modulus</a:t>
                </a:r>
                <a:r>
                  <a:rPr lang="en-US" sz="1050" dirty="0">
                    <a:ln w="0">
                      <a:noFill/>
                    </a:ln>
                    <a:solidFill>
                      <a:schemeClr val="tx1"/>
                    </a:solidFill>
                    <a:effectLst>
                      <a:outerShdw blurRad="38100" dist="25400" dir="5400000" algn="ctr" rotWithShape="0">
                        <a:srgbClr val="6E747A">
                          <a:alpha val="43000"/>
                        </a:srgbClr>
                      </a:outerShdw>
                    </a:effectLst>
                  </a:rPr>
                  <a:t>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𝐸</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and </a:t>
                </a:r>
                <a:r>
                  <a:rPr lang="en-US" sz="1050" b="1" dirty="0">
                    <a:ln w="0">
                      <a:noFill/>
                    </a:ln>
                    <a:solidFill>
                      <a:schemeClr val="tx1"/>
                    </a:solidFill>
                    <a:effectLst>
                      <a:outerShdw blurRad="38100" dist="25400" dir="5400000" algn="ctr" rotWithShape="0">
                        <a:srgbClr val="6E747A">
                          <a:alpha val="43000"/>
                        </a:srgbClr>
                      </a:outerShdw>
                    </a:effectLst>
                  </a:rPr>
                  <a:t>damping rati</a:t>
                </a:r>
                <a:r>
                  <a:rPr lang="en-US" sz="1050" dirty="0">
                    <a:ln w="0">
                      <a:noFill/>
                    </a:ln>
                    <a:solidFill>
                      <a:schemeClr val="tx1"/>
                    </a:solidFill>
                    <a:effectLst>
                      <a:outerShdw blurRad="38100" dist="25400" dir="5400000" algn="ctr" rotWithShape="0">
                        <a:srgbClr val="6E747A">
                          <a:alpha val="43000"/>
                        </a:srgbClr>
                      </a:outerShdw>
                    </a:effectLst>
                  </a:rPr>
                  <a:t>o </a:t>
                </a:r>
                <a14:m>
                  <m:oMath xmlns:m="http://schemas.openxmlformats.org/officeDocument/2006/math">
                    <m:sSub>
                      <m:sSubPr>
                        <m:ctrlPr>
                          <a:rPr lang="en-US" sz="1050" i="1">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of building are uncertain.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p:sp>
            <p:nvSpPr>
              <p:cNvPr id="13" name="Rectangle: Rounded Corners 12">
                <a:extLst>
                  <a:ext uri="{FF2B5EF4-FFF2-40B4-BE49-F238E27FC236}">
                    <a16:creationId xmlns:a16="http://schemas.microsoft.com/office/drawing/2014/main" id="{0F7FF445-66B2-CDA6-4452-0CB50080A896}"/>
                  </a:ext>
                </a:extLst>
              </p:cNvPr>
              <p:cNvSpPr>
                <a:spLocks noRot="1" noChangeAspect="1" noMove="1" noResize="1" noEditPoints="1" noAdjustHandles="1" noChangeArrowheads="1" noChangeShapeType="1" noTextEdit="1"/>
              </p:cNvSpPr>
              <p:nvPr/>
            </p:nvSpPr>
            <p:spPr>
              <a:xfrm>
                <a:off x="280372" y="1726182"/>
                <a:ext cx="4893608" cy="2554457"/>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0413DD2F-7F9F-2B35-1032-02255513F05A}"/>
              </a:ext>
            </a:extLst>
          </p:cNvPr>
          <p:cNvPicPr>
            <a:picLocks noChangeAspect="1"/>
          </p:cNvPicPr>
          <p:nvPr/>
        </p:nvPicPr>
        <p:blipFill>
          <a:blip r:embed="rId4"/>
          <a:stretch>
            <a:fillRect/>
          </a:stretch>
        </p:blipFill>
        <p:spPr>
          <a:xfrm>
            <a:off x="5333619" y="1694628"/>
            <a:ext cx="3678044" cy="1290742"/>
          </a:xfrm>
          <a:prstGeom prst="rect">
            <a:avLst/>
          </a:prstGeom>
        </p:spPr>
      </p:pic>
      <p:pic>
        <p:nvPicPr>
          <p:cNvPr id="17" name="Picture 16">
            <a:extLst>
              <a:ext uri="{FF2B5EF4-FFF2-40B4-BE49-F238E27FC236}">
                <a16:creationId xmlns:a16="http://schemas.microsoft.com/office/drawing/2014/main" id="{E3E606D0-5226-93E1-73CA-33FC8933D609}"/>
              </a:ext>
            </a:extLst>
          </p:cNvPr>
          <p:cNvPicPr>
            <a:picLocks noChangeAspect="1"/>
          </p:cNvPicPr>
          <p:nvPr/>
        </p:nvPicPr>
        <p:blipFill>
          <a:blip r:embed="rId5"/>
          <a:stretch>
            <a:fillRect/>
          </a:stretch>
        </p:blipFill>
        <p:spPr>
          <a:xfrm>
            <a:off x="5806059" y="3426108"/>
            <a:ext cx="2924622" cy="871007"/>
          </a:xfrm>
          <a:prstGeom prst="rect">
            <a:avLst/>
          </a:prstGeom>
        </p:spPr>
      </p:pic>
      <p:sp>
        <p:nvSpPr>
          <p:cNvPr id="2" name="Fußzeilenplatzhalter 4">
            <a:extLst>
              <a:ext uri="{FF2B5EF4-FFF2-40B4-BE49-F238E27FC236}">
                <a16:creationId xmlns:a16="http://schemas.microsoft.com/office/drawing/2014/main" id="{E8D190E6-3277-8914-E62E-A116C256062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719157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Building example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28</a:t>
            </a:fld>
            <a:endParaRPr lang="de-DE" dirty="0"/>
          </a:p>
        </p:txBody>
      </p:sp>
      <p:pic>
        <p:nvPicPr>
          <p:cNvPr id="44" name="Graphic 43">
            <a:extLst>
              <a:ext uri="{FF2B5EF4-FFF2-40B4-BE49-F238E27FC236}">
                <a16:creationId xmlns:a16="http://schemas.microsoft.com/office/drawing/2014/main" id="{113EE176-4742-F1E3-A704-5F1D606893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 y="1468526"/>
            <a:ext cx="4025670" cy="2976867"/>
          </a:xfrm>
          <a:prstGeom prst="rect">
            <a:avLst/>
          </a:prstGeom>
        </p:spPr>
      </p:pic>
      <p:pic>
        <p:nvPicPr>
          <p:cNvPr id="46" name="Graphic 45">
            <a:extLst>
              <a:ext uri="{FF2B5EF4-FFF2-40B4-BE49-F238E27FC236}">
                <a16:creationId xmlns:a16="http://schemas.microsoft.com/office/drawing/2014/main" id="{44F86CFD-7940-BB73-E08A-04506C230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4470" y="1468526"/>
            <a:ext cx="4025670" cy="2976867"/>
          </a:xfrm>
          <a:prstGeom prst="rect">
            <a:avLst/>
          </a:prstGeom>
        </p:spPr>
      </p:pic>
      <p:pic>
        <p:nvPicPr>
          <p:cNvPr id="1030" name="Picture 6" descr="Taufkirchen geothermal power plant">
            <a:extLst>
              <a:ext uri="{FF2B5EF4-FFF2-40B4-BE49-F238E27FC236}">
                <a16:creationId xmlns:a16="http://schemas.microsoft.com/office/drawing/2014/main" id="{BF6FAD9D-64F7-D892-7829-2C05787BEC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733" y="1297645"/>
            <a:ext cx="2271031" cy="127745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1B31E1DD-1A54-A148-E65D-E8753F994BB8}"/>
              </a:ext>
            </a:extLst>
          </p:cNvPr>
          <p:cNvSpPr txBox="1"/>
          <p:nvPr/>
        </p:nvSpPr>
        <p:spPr>
          <a:xfrm>
            <a:off x="2524733" y="1316471"/>
            <a:ext cx="1270815" cy="215444"/>
          </a:xfrm>
          <a:prstGeom prst="rect">
            <a:avLst/>
          </a:prstGeom>
          <a:noFill/>
        </p:spPr>
        <p:txBody>
          <a:bodyPr wrap="square">
            <a:spAutoFit/>
          </a:bodyPr>
          <a:lstStyle/>
          <a:p>
            <a:r>
              <a:rPr lang="en-US" sz="400" dirty="0"/>
              <a:t>https://www.tiefegeothermie.de/news/ertuechtigung-der-geothermiebohrungen-taufkirchen</a:t>
            </a:r>
          </a:p>
        </p:txBody>
      </p:sp>
      <p:sp>
        <p:nvSpPr>
          <p:cNvPr id="49" name="TextBox 48">
            <a:extLst>
              <a:ext uri="{FF2B5EF4-FFF2-40B4-BE49-F238E27FC236}">
                <a16:creationId xmlns:a16="http://schemas.microsoft.com/office/drawing/2014/main" id="{7DDC23D5-2907-6FE0-1ADF-517E32CF27E6}"/>
              </a:ext>
            </a:extLst>
          </p:cNvPr>
          <p:cNvSpPr txBox="1"/>
          <p:nvPr/>
        </p:nvSpPr>
        <p:spPr>
          <a:xfrm>
            <a:off x="767233" y="4096002"/>
            <a:ext cx="3314163" cy="160750"/>
          </a:xfrm>
          <a:prstGeom prst="rect">
            <a:avLst/>
          </a:prstGeom>
          <a:noFill/>
        </p:spPr>
        <p:txBody>
          <a:bodyPr wrap="square" lIns="0" tIns="0" rIns="0" bIns="0" rtlCol="0">
            <a:spAutoFit/>
          </a:bodyPr>
          <a:lstStyle/>
          <a:p>
            <a:pPr algn="ctr">
              <a:lnSpc>
                <a:spcPct val="114000"/>
              </a:lnSpc>
            </a:pPr>
            <a:r>
              <a:rPr lang="en-US" sz="1000" dirty="0">
                <a:latin typeface="+mn-lt"/>
              </a:rPr>
              <a:t>Example building in </a:t>
            </a:r>
            <a:r>
              <a:rPr lang="en-US" sz="1000" dirty="0" err="1">
                <a:latin typeface="+mn-lt"/>
              </a:rPr>
              <a:t>Taufkirchen</a:t>
            </a:r>
            <a:r>
              <a:rPr lang="en-US" sz="1000" dirty="0">
                <a:latin typeface="+mn-lt"/>
              </a:rPr>
              <a:t>, Munich </a:t>
            </a:r>
          </a:p>
        </p:txBody>
      </p:sp>
      <p:sp>
        <p:nvSpPr>
          <p:cNvPr id="50" name="TextBox 49">
            <a:extLst>
              <a:ext uri="{FF2B5EF4-FFF2-40B4-BE49-F238E27FC236}">
                <a16:creationId xmlns:a16="http://schemas.microsoft.com/office/drawing/2014/main" id="{C0895EB4-A610-5768-EC79-0A9B25F40D30}"/>
              </a:ext>
            </a:extLst>
          </p:cNvPr>
          <p:cNvSpPr txBox="1"/>
          <p:nvPr/>
        </p:nvSpPr>
        <p:spPr>
          <a:xfrm>
            <a:off x="5117852" y="4096002"/>
            <a:ext cx="3314163" cy="160750"/>
          </a:xfrm>
          <a:prstGeom prst="rect">
            <a:avLst/>
          </a:prstGeom>
          <a:noFill/>
        </p:spPr>
        <p:txBody>
          <a:bodyPr wrap="square" lIns="0" tIns="0" rIns="0" bIns="0" rtlCol="0">
            <a:spAutoFit/>
          </a:bodyPr>
          <a:lstStyle/>
          <a:p>
            <a:pPr algn="ctr">
              <a:lnSpc>
                <a:spcPct val="114000"/>
              </a:lnSpc>
            </a:pPr>
            <a:r>
              <a:rPr lang="en-US" sz="1000" dirty="0">
                <a:latin typeface="+mn-lt"/>
              </a:rPr>
              <a:t>FRF recorded location, [x, y] = [8.75, 4.7] (m)</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89E8F6A-F839-4011-D05B-A6A478FE61F7}"/>
                  </a:ext>
                </a:extLst>
              </p:cNvPr>
              <p:cNvSpPr txBox="1"/>
              <p:nvPr/>
            </p:nvSpPr>
            <p:spPr>
              <a:xfrm>
                <a:off x="6944896" y="2293954"/>
                <a:ext cx="1170833" cy="128625"/>
              </a:xfrm>
              <a:prstGeom prst="rect">
                <a:avLst/>
              </a:prstGeom>
              <a:noFill/>
            </p:spPr>
            <p:txBody>
              <a:bodyPr wrap="square" lIns="0" tIns="0" rIns="0" bIns="0" rtlCol="0">
                <a:spAutoFit/>
              </a:bodyPr>
              <a:lstStyle/>
              <a:p>
                <a:pPr algn="ctr">
                  <a:lnSpc>
                    <a:spcPct val="114000"/>
                  </a:lnSpc>
                </a:pP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𝑋</m:t>
                        </m:r>
                      </m:e>
                      <m:sub>
                        <m:r>
                          <a:rPr lang="en-US" sz="800" b="0" i="1" smtClean="0">
                            <a:latin typeface="Cambria Math" panose="02040503050406030204" pitchFamily="18" charset="0"/>
                          </a:rPr>
                          <m:t>𝑖</m:t>
                        </m:r>
                      </m:sub>
                    </m:sSub>
                    <m:r>
                      <a:rPr lang="en-US" sz="800" b="0" i="1" smtClean="0">
                        <a:latin typeface="Cambria Math" panose="02040503050406030204" pitchFamily="18" charset="0"/>
                      </a:rPr>
                      <m:t>= </m:t>
                    </m:r>
                  </m:oMath>
                </a14:m>
                <a:r>
                  <a:rPr lang="en-US" sz="800" dirty="0">
                    <a:latin typeface="+mn-lt"/>
                  </a:rPr>
                  <a:t>[ 8.75, 4.7, Z ]</a:t>
                </a:r>
              </a:p>
            </p:txBody>
          </p:sp>
        </mc:Choice>
        <mc:Fallback xmlns="">
          <p:sp>
            <p:nvSpPr>
              <p:cNvPr id="51" name="TextBox 50">
                <a:extLst>
                  <a:ext uri="{FF2B5EF4-FFF2-40B4-BE49-F238E27FC236}">
                    <a16:creationId xmlns:a16="http://schemas.microsoft.com/office/drawing/2014/main" id="{A89E8F6A-F839-4011-D05B-A6A478FE61F7}"/>
                  </a:ext>
                </a:extLst>
              </p:cNvPr>
              <p:cNvSpPr txBox="1">
                <a:spLocks noRot="1" noChangeAspect="1" noMove="1" noResize="1" noEditPoints="1" noAdjustHandles="1" noChangeArrowheads="1" noChangeShapeType="1" noTextEdit="1"/>
              </p:cNvSpPr>
              <p:nvPr/>
            </p:nvSpPr>
            <p:spPr>
              <a:xfrm>
                <a:off x="6944896" y="2293954"/>
                <a:ext cx="1170833" cy="128625"/>
              </a:xfrm>
              <a:prstGeom prst="rect">
                <a:avLst/>
              </a:prstGeom>
              <a:blipFill>
                <a:blip r:embed="rId8"/>
                <a:stretch>
                  <a:fillRect t="-19048" b="-52381"/>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AC3F9B13-6755-925C-2946-2350B489B6A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5" name="Freeform: Shape 4">
            <a:extLst>
              <a:ext uri="{FF2B5EF4-FFF2-40B4-BE49-F238E27FC236}">
                <a16:creationId xmlns:a16="http://schemas.microsoft.com/office/drawing/2014/main" id="{78C5E08D-1749-16C5-7978-611F5853C7B9}"/>
              </a:ext>
            </a:extLst>
          </p:cNvPr>
          <p:cNvSpPr/>
          <p:nvPr/>
        </p:nvSpPr>
        <p:spPr>
          <a:xfrm>
            <a:off x="6860451" y="2471508"/>
            <a:ext cx="535459" cy="889686"/>
          </a:xfrm>
          <a:custGeom>
            <a:avLst/>
            <a:gdLst>
              <a:gd name="connsiteX0" fmla="*/ 0 w 535459"/>
              <a:gd name="connsiteY0" fmla="*/ 889686 h 889686"/>
              <a:gd name="connsiteX1" fmla="*/ 74140 w 535459"/>
              <a:gd name="connsiteY1" fmla="*/ 551935 h 889686"/>
              <a:gd name="connsiteX2" fmla="*/ 197708 w 535459"/>
              <a:gd name="connsiteY2" fmla="*/ 271848 h 889686"/>
              <a:gd name="connsiteX3" fmla="*/ 370702 w 535459"/>
              <a:gd name="connsiteY3" fmla="*/ 90616 h 889686"/>
              <a:gd name="connsiteX4" fmla="*/ 535459 w 535459"/>
              <a:gd name="connsiteY4" fmla="*/ 0 h 88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459" h="889686">
                <a:moveTo>
                  <a:pt x="0" y="889686"/>
                </a:moveTo>
                <a:cubicBezTo>
                  <a:pt x="20594" y="772297"/>
                  <a:pt x="41189" y="654908"/>
                  <a:pt x="74140" y="551935"/>
                </a:cubicBezTo>
                <a:cubicBezTo>
                  <a:pt x="107091" y="448962"/>
                  <a:pt x="148281" y="348734"/>
                  <a:pt x="197708" y="271848"/>
                </a:cubicBezTo>
                <a:cubicBezTo>
                  <a:pt x="247135" y="194961"/>
                  <a:pt x="314410" y="135924"/>
                  <a:pt x="370702" y="90616"/>
                </a:cubicBezTo>
                <a:cubicBezTo>
                  <a:pt x="426994" y="45308"/>
                  <a:pt x="481226" y="22654"/>
                  <a:pt x="535459" y="0"/>
                </a:cubicBezTo>
              </a:path>
            </a:pathLst>
          </a:custGeom>
          <a:ln w="1905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F9CDF4EB-5E1F-8982-B6E4-ABDAE325AAF8}"/>
              </a:ext>
            </a:extLst>
          </p:cNvPr>
          <p:cNvSpPr txBox="1"/>
          <p:nvPr/>
        </p:nvSpPr>
        <p:spPr>
          <a:xfrm>
            <a:off x="6909017" y="2069328"/>
            <a:ext cx="1242592" cy="246221"/>
          </a:xfrm>
          <a:prstGeom prst="rect">
            <a:avLst/>
          </a:prstGeom>
          <a:noFill/>
        </p:spPr>
        <p:txBody>
          <a:bodyPr wrap="square">
            <a:spAutoFit/>
          </a:bodyPr>
          <a:lstStyle/>
          <a:p>
            <a:pPr algn="ctr"/>
            <a:r>
              <a:rPr lang="en-US" altLang="zh-TW" sz="1000" dirty="0">
                <a:latin typeface="+mn-lt"/>
              </a:rPr>
              <a:t>R</a:t>
            </a:r>
            <a:r>
              <a:rPr lang="en-US" sz="1000" dirty="0">
                <a:latin typeface="+mn-lt"/>
              </a:rPr>
              <a:t>ecorded location</a:t>
            </a:r>
            <a:r>
              <a:rPr lang="en-US" altLang="zh-TW" sz="1000" dirty="0">
                <a:latin typeface="+mn-lt"/>
              </a:rPr>
              <a:t>:</a:t>
            </a:r>
            <a:endParaRPr lang="en-US" sz="1000" dirty="0"/>
          </a:p>
        </p:txBody>
      </p:sp>
    </p:spTree>
    <p:extLst>
      <p:ext uri="{BB962C8B-B14F-4D97-AF65-F5344CB8AC3E}">
        <p14:creationId xmlns:p14="http://schemas.microsoft.com/office/powerpoint/2010/main" val="2804862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Frequency response functions </a:t>
            </a:r>
            <a:r>
              <a:rPr lang="de-DE" sz="2000" dirty="0"/>
              <a:t>(N = 500)</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29</a:t>
            </a:fld>
            <a:endParaRPr lang="de-DE" dirty="0"/>
          </a:p>
        </p:txBody>
      </p:sp>
      <p:pic>
        <p:nvPicPr>
          <p:cNvPr id="5" name="Graphic 4">
            <a:extLst>
              <a:ext uri="{FF2B5EF4-FFF2-40B4-BE49-F238E27FC236}">
                <a16:creationId xmlns:a16="http://schemas.microsoft.com/office/drawing/2014/main" id="{5BA89BB2-4618-2604-B188-6BC449812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204" y="1177865"/>
            <a:ext cx="3776198" cy="3614418"/>
          </a:xfrm>
          <a:prstGeom prst="rect">
            <a:avLst/>
          </a:prstGeom>
        </p:spPr>
      </p:pic>
      <p:pic>
        <p:nvPicPr>
          <p:cNvPr id="7" name="Graphic 6">
            <a:extLst>
              <a:ext uri="{FF2B5EF4-FFF2-40B4-BE49-F238E27FC236}">
                <a16:creationId xmlns:a16="http://schemas.microsoft.com/office/drawing/2014/main" id="{5179149C-01DB-B310-A3D3-9D8142185F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1962" y="1177865"/>
            <a:ext cx="3776198" cy="3614418"/>
          </a:xfrm>
          <a:prstGeom prst="rect">
            <a:avLst/>
          </a:prstGeom>
        </p:spPr>
      </p:pic>
      <p:sp>
        <p:nvSpPr>
          <p:cNvPr id="2" name="Fußzeilenplatzhalter 4">
            <a:extLst>
              <a:ext uri="{FF2B5EF4-FFF2-40B4-BE49-F238E27FC236}">
                <a16:creationId xmlns:a16="http://schemas.microsoft.com/office/drawing/2014/main" id="{594B3528-6952-1527-5B8A-E596E18C99E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6" name="Picture 5">
            <a:extLst>
              <a:ext uri="{FF2B5EF4-FFF2-40B4-BE49-F238E27FC236}">
                <a16:creationId xmlns:a16="http://schemas.microsoft.com/office/drawing/2014/main" id="{E39DAC55-8BFA-73B2-D913-C5B1D9CDB042}"/>
              </a:ext>
            </a:extLst>
          </p:cNvPr>
          <p:cNvPicPr>
            <a:picLocks noChangeAspect="1"/>
          </p:cNvPicPr>
          <p:nvPr/>
        </p:nvPicPr>
        <p:blipFill>
          <a:blip r:embed="rId7"/>
          <a:stretch>
            <a:fillRect/>
          </a:stretch>
        </p:blipFill>
        <p:spPr>
          <a:xfrm>
            <a:off x="5089779" y="523831"/>
            <a:ext cx="2530221" cy="753547"/>
          </a:xfrm>
          <a:prstGeom prst="rect">
            <a:avLst/>
          </a:prstGeom>
        </p:spPr>
      </p:pic>
      <p:sp>
        <p:nvSpPr>
          <p:cNvPr id="8" name="Rectangle: Rounded Corners 7">
            <a:extLst>
              <a:ext uri="{FF2B5EF4-FFF2-40B4-BE49-F238E27FC236}">
                <a16:creationId xmlns:a16="http://schemas.microsoft.com/office/drawing/2014/main" id="{38933BEE-B5F7-80EE-F4D8-D7F822762512}"/>
              </a:ext>
            </a:extLst>
          </p:cNvPr>
          <p:cNvSpPr/>
          <p:nvPr/>
        </p:nvSpPr>
        <p:spPr>
          <a:xfrm>
            <a:off x="5089779" y="464821"/>
            <a:ext cx="2530221" cy="820178"/>
          </a:xfrm>
          <a:prstGeom prst="roundRect">
            <a:avLst>
              <a:gd name="adj" fmla="val 4532"/>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85CD6152-5859-86BF-DB89-6E61259945EF}"/>
              </a:ext>
            </a:extLst>
          </p:cNvPr>
          <p:cNvSpPr/>
          <p:nvPr/>
        </p:nvSpPr>
        <p:spPr>
          <a:xfrm>
            <a:off x="5127876" y="1134423"/>
            <a:ext cx="2050161" cy="121285"/>
          </a:xfrm>
          <a:prstGeom prst="rect">
            <a:avLst/>
          </a:prstGeom>
          <a:solidFill>
            <a:schemeClr val="accent6">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A4ECB6CA-BC69-4735-CC1B-6102402E2082}"/>
              </a:ext>
            </a:extLst>
          </p:cNvPr>
          <p:cNvSpPr/>
          <p:nvPr/>
        </p:nvSpPr>
        <p:spPr>
          <a:xfrm>
            <a:off x="5127877" y="981263"/>
            <a:ext cx="2050161" cy="121285"/>
          </a:xfrm>
          <a:prstGeom prst="rect">
            <a:avLst/>
          </a:prstGeom>
          <a:solidFill>
            <a:schemeClr val="accent6">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3700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80810"/>
          </a:xfrm>
        </p:spPr>
        <p:txBody>
          <a:bodyPr/>
          <a:lstStyle/>
          <a:p>
            <a:r>
              <a:rPr lang="de-DE" dirty="0"/>
              <a:t>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a:t>
            </a:fld>
            <a:endParaRPr lang="de-DE" dirty="0"/>
          </a:p>
        </p:txBody>
      </p:sp>
      <p:sp>
        <p:nvSpPr>
          <p:cNvPr id="6" name="Fußzeilenplatzhalter 4">
            <a:extLst>
              <a:ext uri="{FF2B5EF4-FFF2-40B4-BE49-F238E27FC236}">
                <a16:creationId xmlns:a16="http://schemas.microsoft.com/office/drawing/2014/main" id="{1475F52E-2E52-869A-8957-DBB1D537A53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12" name="Picture 11">
            <a:extLst>
              <a:ext uri="{FF2B5EF4-FFF2-40B4-BE49-F238E27FC236}">
                <a16:creationId xmlns:a16="http://schemas.microsoft.com/office/drawing/2014/main" id="{BC9A24FA-05AE-DD1A-3BFA-2DD5D6CD0773}"/>
              </a:ext>
            </a:extLst>
          </p:cNvPr>
          <p:cNvPicPr>
            <a:picLocks noChangeAspect="1"/>
          </p:cNvPicPr>
          <p:nvPr/>
        </p:nvPicPr>
        <p:blipFill>
          <a:blip r:embed="rId3"/>
          <a:stretch>
            <a:fillRect/>
          </a:stretch>
        </p:blipFill>
        <p:spPr>
          <a:xfrm>
            <a:off x="654370" y="1295400"/>
            <a:ext cx="4576977" cy="3238500"/>
          </a:xfrm>
          <a:prstGeom prst="rect">
            <a:avLst/>
          </a:prstGeom>
        </p:spPr>
      </p:pic>
      <p:pic>
        <p:nvPicPr>
          <p:cNvPr id="18434" name="Picture 2">
            <a:extLst>
              <a:ext uri="{FF2B5EF4-FFF2-40B4-BE49-F238E27FC236}">
                <a16:creationId xmlns:a16="http://schemas.microsoft.com/office/drawing/2014/main" id="{D2FF41ED-45C5-7E6F-02EF-88A0709D0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770" y="1295400"/>
            <a:ext cx="2325923" cy="3238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6D7F93-5F95-7BC5-93FF-B1F112DDE429}"/>
              </a:ext>
            </a:extLst>
          </p:cNvPr>
          <p:cNvSpPr txBox="1"/>
          <p:nvPr/>
        </p:nvSpPr>
        <p:spPr>
          <a:xfrm>
            <a:off x="5732063" y="4507846"/>
            <a:ext cx="2598459" cy="246221"/>
          </a:xfrm>
          <a:prstGeom prst="rect">
            <a:avLst/>
          </a:prstGeom>
          <a:noFill/>
        </p:spPr>
        <p:txBody>
          <a:bodyPr wrap="square">
            <a:spAutoFit/>
          </a:bodyPr>
          <a:lstStyle/>
          <a:p>
            <a:r>
              <a:rPr lang="en-US" sz="1000" dirty="0"/>
              <a:t>https://artpictures.club/autumn-2023.html</a:t>
            </a:r>
          </a:p>
        </p:txBody>
      </p:sp>
      <p:sp>
        <p:nvSpPr>
          <p:cNvPr id="16" name="Freeform: Shape 15">
            <a:extLst>
              <a:ext uri="{FF2B5EF4-FFF2-40B4-BE49-F238E27FC236}">
                <a16:creationId xmlns:a16="http://schemas.microsoft.com/office/drawing/2014/main" id="{66A065E4-62D4-17E1-76E7-80A0A2837E6F}"/>
              </a:ext>
            </a:extLst>
          </p:cNvPr>
          <p:cNvSpPr/>
          <p:nvPr/>
        </p:nvSpPr>
        <p:spPr>
          <a:xfrm>
            <a:off x="2796540" y="3215640"/>
            <a:ext cx="2935523" cy="282086"/>
          </a:xfrm>
          <a:custGeom>
            <a:avLst/>
            <a:gdLst>
              <a:gd name="connsiteX0" fmla="*/ 0 w 3108960"/>
              <a:gd name="connsiteY0" fmla="*/ 0 h 282086"/>
              <a:gd name="connsiteX1" fmla="*/ 1508760 w 3108960"/>
              <a:gd name="connsiteY1" fmla="*/ 281940 h 282086"/>
              <a:gd name="connsiteX2" fmla="*/ 3108960 w 3108960"/>
              <a:gd name="connsiteY2" fmla="*/ 30480 h 282086"/>
            </a:gdLst>
            <a:ahLst/>
            <a:cxnLst>
              <a:cxn ang="0">
                <a:pos x="connsiteX0" y="connsiteY0"/>
              </a:cxn>
              <a:cxn ang="0">
                <a:pos x="connsiteX1" y="connsiteY1"/>
              </a:cxn>
              <a:cxn ang="0">
                <a:pos x="connsiteX2" y="connsiteY2"/>
              </a:cxn>
            </a:cxnLst>
            <a:rect l="l" t="t" r="r" b="b"/>
            <a:pathLst>
              <a:path w="3108960" h="282086">
                <a:moveTo>
                  <a:pt x="0" y="0"/>
                </a:moveTo>
                <a:cubicBezTo>
                  <a:pt x="495300" y="138430"/>
                  <a:pt x="990600" y="276860"/>
                  <a:pt x="1508760" y="281940"/>
                </a:cubicBezTo>
                <a:cubicBezTo>
                  <a:pt x="2026920" y="287020"/>
                  <a:pt x="2567940" y="158750"/>
                  <a:pt x="3108960" y="30480"/>
                </a:cubicBezTo>
              </a:path>
            </a:pathLst>
          </a:custGeom>
          <a:noFill/>
          <a:ln w="127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8D9E17-0126-57F7-184A-1A83379D2E83}"/>
              </a:ext>
            </a:extLst>
          </p:cNvPr>
          <p:cNvSpPr/>
          <p:nvPr/>
        </p:nvSpPr>
        <p:spPr>
          <a:xfrm>
            <a:off x="1330818" y="1797625"/>
            <a:ext cx="2836030" cy="2836030"/>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Rectangle 17">
            <a:extLst>
              <a:ext uri="{FF2B5EF4-FFF2-40B4-BE49-F238E27FC236}">
                <a16:creationId xmlns:a16="http://schemas.microsoft.com/office/drawing/2014/main" id="{2943965E-5262-5726-F463-E75E33E00709}"/>
              </a:ext>
            </a:extLst>
          </p:cNvPr>
          <p:cNvSpPr/>
          <p:nvPr/>
        </p:nvSpPr>
        <p:spPr>
          <a:xfrm>
            <a:off x="1118799" y="4524781"/>
            <a:ext cx="3260068" cy="1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FEF4C8EC-62DE-0AC7-0A38-9B4C68484A50}"/>
              </a:ext>
            </a:extLst>
          </p:cNvPr>
          <p:cNvSpPr txBox="1"/>
          <p:nvPr/>
        </p:nvSpPr>
        <p:spPr>
          <a:xfrm>
            <a:off x="2211617" y="4502238"/>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9" name="TextBox 18">
            <a:extLst>
              <a:ext uri="{FF2B5EF4-FFF2-40B4-BE49-F238E27FC236}">
                <a16:creationId xmlns:a16="http://schemas.microsoft.com/office/drawing/2014/main" id="{3AB4BD42-12B9-C449-1ABC-0582BF6736BC}"/>
              </a:ext>
            </a:extLst>
          </p:cNvPr>
          <p:cNvSpPr txBox="1"/>
          <p:nvPr/>
        </p:nvSpPr>
        <p:spPr>
          <a:xfrm>
            <a:off x="2443879" y="1593352"/>
            <a:ext cx="646011" cy="193002"/>
          </a:xfrm>
          <a:prstGeom prst="rect">
            <a:avLst/>
          </a:prstGeom>
          <a:noFill/>
        </p:spPr>
        <p:txBody>
          <a:bodyPr wrap="none" lIns="0" tIns="0" rIns="0" bIns="0" rtlCol="0">
            <a:spAutoFit/>
          </a:bodyPr>
          <a:lstStyle/>
          <a:p>
            <a:pPr>
              <a:lnSpc>
                <a:spcPct val="114000"/>
              </a:lnSpc>
            </a:pPr>
            <a:r>
              <a:rPr lang="en-US" sz="1200" dirty="0">
                <a:solidFill>
                  <a:srgbClr val="FF0000"/>
                </a:solidFill>
                <a:latin typeface="+mn-lt"/>
              </a:rPr>
              <a:t>r = 10 km</a:t>
            </a:r>
          </a:p>
        </p:txBody>
      </p:sp>
    </p:spTree>
    <p:extLst>
      <p:ext uri="{BB962C8B-B14F-4D97-AF65-F5344CB8AC3E}">
        <p14:creationId xmlns:p14="http://schemas.microsoft.com/office/powerpoint/2010/main" val="3289106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C771D20-C2A0-AD2F-573A-FAF7F843A414}"/>
              </a:ext>
            </a:extLst>
          </p:cNvPr>
          <p:cNvSpPr/>
          <p:nvPr/>
        </p:nvSpPr>
        <p:spPr>
          <a:xfrm>
            <a:off x="311162" y="2845101"/>
            <a:ext cx="3012338" cy="187607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Rounded Corners 9">
            <a:extLst>
              <a:ext uri="{FF2B5EF4-FFF2-40B4-BE49-F238E27FC236}">
                <a16:creationId xmlns:a16="http://schemas.microsoft.com/office/drawing/2014/main" id="{DF693FB6-F2CA-AD9C-66B3-0284A117ACF3}"/>
              </a:ext>
            </a:extLst>
          </p:cNvPr>
          <p:cNvSpPr/>
          <p:nvPr/>
        </p:nvSpPr>
        <p:spPr>
          <a:xfrm>
            <a:off x="319090" y="1317088"/>
            <a:ext cx="3004410" cy="139299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2" name="Content Placeholder 6">
            <a:extLst>
              <a:ext uri="{FF2B5EF4-FFF2-40B4-BE49-F238E27FC236}">
                <a16:creationId xmlns:a16="http://schemas.microsoft.com/office/drawing/2014/main" id="{16303835-A18E-43B3-20A5-36E34E3FC44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3397" y="1547735"/>
            <a:ext cx="2920103" cy="915603"/>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Simulation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30</a:t>
            </a:fld>
            <a:endParaRPr lang="de-DE" dirty="0"/>
          </a:p>
        </p:txBody>
      </p:sp>
      <p:pic>
        <p:nvPicPr>
          <p:cNvPr id="8" name="Graphic 7">
            <a:extLst>
              <a:ext uri="{FF2B5EF4-FFF2-40B4-BE49-F238E27FC236}">
                <a16:creationId xmlns:a16="http://schemas.microsoft.com/office/drawing/2014/main" id="{34A6EE96-3EC3-ABD0-8D62-A1605E410B1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0214"/>
          <a:stretch/>
        </p:blipFill>
        <p:spPr>
          <a:xfrm>
            <a:off x="553994" y="2931039"/>
            <a:ext cx="2526674" cy="1677573"/>
          </a:xfrm>
          <a:prstGeom prst="rect">
            <a:avLst/>
          </a:prstGeom>
        </p:spPr>
      </p:pic>
      <p:pic>
        <p:nvPicPr>
          <p:cNvPr id="1026" name="Picture 2" descr="Ansys (Software) – Wikipedia">
            <a:extLst>
              <a:ext uri="{FF2B5EF4-FFF2-40B4-BE49-F238E27FC236}">
                <a16:creationId xmlns:a16="http://schemas.microsoft.com/office/drawing/2014/main" id="{F9F6A77A-D010-4BDC-6F63-8F2B9D063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4040" y="4340447"/>
            <a:ext cx="1036628" cy="3350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and yellow flag&#10;&#10;Description automatically generated">
            <a:extLst>
              <a:ext uri="{FF2B5EF4-FFF2-40B4-BE49-F238E27FC236}">
                <a16:creationId xmlns:a16="http://schemas.microsoft.com/office/drawing/2014/main" id="{D589F085-6623-B591-9391-D867D614E8D0}"/>
              </a:ext>
            </a:extLst>
          </p:cNvPr>
          <p:cNvPicPr>
            <a:picLocks noChangeAspect="1"/>
          </p:cNvPicPr>
          <p:nvPr/>
        </p:nvPicPr>
        <p:blipFill rotWithShape="1">
          <a:blip r:embed="rId8"/>
          <a:srcRect t="19996" b="26834"/>
          <a:stretch/>
        </p:blipFill>
        <p:spPr>
          <a:xfrm>
            <a:off x="1863448" y="2280789"/>
            <a:ext cx="1301755" cy="389331"/>
          </a:xfrm>
          <a:prstGeom prst="rect">
            <a:avLst/>
          </a:prstGeom>
        </p:spPr>
      </p:pic>
      <p:pic>
        <p:nvPicPr>
          <p:cNvPr id="17" name="Graphic 16">
            <a:extLst>
              <a:ext uri="{FF2B5EF4-FFF2-40B4-BE49-F238E27FC236}">
                <a16:creationId xmlns:a16="http://schemas.microsoft.com/office/drawing/2014/main" id="{21813F9F-9594-92DF-FE46-FB00CF49ED3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65201"/>
          <a:stretch/>
        </p:blipFill>
        <p:spPr>
          <a:xfrm>
            <a:off x="3528975" y="3339274"/>
            <a:ext cx="2650845" cy="1168709"/>
          </a:xfrm>
          <a:prstGeom prst="rect">
            <a:avLst/>
          </a:prstGeom>
        </p:spPr>
      </p:pic>
      <p:pic>
        <p:nvPicPr>
          <p:cNvPr id="18" name="Graphic 17">
            <a:extLst>
              <a:ext uri="{FF2B5EF4-FFF2-40B4-BE49-F238E27FC236}">
                <a16:creationId xmlns:a16="http://schemas.microsoft.com/office/drawing/2014/main" id="{012A7DE1-F6CF-49E9-6B7F-AA4324D262C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r="6209"/>
          <a:stretch/>
        </p:blipFill>
        <p:spPr>
          <a:xfrm>
            <a:off x="6240780" y="1722580"/>
            <a:ext cx="2807535" cy="2245042"/>
          </a:xfrm>
          <a:prstGeom prst="rect">
            <a:avLst/>
          </a:prstGeom>
        </p:spPr>
      </p:pic>
      <p:cxnSp>
        <p:nvCxnSpPr>
          <p:cNvPr id="19" name="Straight Arrow Connector 18">
            <a:extLst>
              <a:ext uri="{FF2B5EF4-FFF2-40B4-BE49-F238E27FC236}">
                <a16:creationId xmlns:a16="http://schemas.microsoft.com/office/drawing/2014/main" id="{6B229027-46E7-C1B8-AD90-077B746CBC2A}"/>
              </a:ext>
            </a:extLst>
          </p:cNvPr>
          <p:cNvCxnSpPr>
            <a:cxnSpLocks/>
          </p:cNvCxnSpPr>
          <p:nvPr/>
        </p:nvCxnSpPr>
        <p:spPr>
          <a:xfrm>
            <a:off x="3337070" y="3804834"/>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38B716BA-7CC3-5C6E-5DE3-A492625E9B67}"/>
              </a:ext>
            </a:extLst>
          </p:cNvPr>
          <p:cNvCxnSpPr>
            <a:cxnSpLocks/>
            <a:stCxn id="10" idx="3"/>
            <a:endCxn id="18" idx="1"/>
          </p:cNvCxnSpPr>
          <p:nvPr/>
        </p:nvCxnSpPr>
        <p:spPr>
          <a:xfrm>
            <a:off x="3323500" y="2013585"/>
            <a:ext cx="2917280" cy="831516"/>
          </a:xfrm>
          <a:prstGeom prst="bentConnector3">
            <a:avLst>
              <a:gd name="adj1" fmla="val 53396"/>
            </a:avLst>
          </a:prstGeom>
          <a:ln w="19050">
            <a:headEnd type="diamond" w="med" len="med"/>
            <a:tailEnd type="triangl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8F9BCCD-F2CC-CA6C-D04F-97792446A147}"/>
              </a:ext>
            </a:extLst>
          </p:cNvPr>
          <p:cNvCxnSpPr>
            <a:cxnSpLocks/>
            <a:endCxn id="28" idx="0"/>
          </p:cNvCxnSpPr>
          <p:nvPr/>
        </p:nvCxnSpPr>
        <p:spPr>
          <a:xfrm>
            <a:off x="4878088" y="2819400"/>
            <a:ext cx="0" cy="308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548C6F87-04CF-37F4-1888-B819E3E2EBCD}"/>
              </a:ext>
            </a:extLst>
          </p:cNvPr>
          <p:cNvSpPr/>
          <p:nvPr/>
        </p:nvSpPr>
        <p:spPr>
          <a:xfrm>
            <a:off x="3691439" y="3128329"/>
            <a:ext cx="2373297" cy="132565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3" name="Oval 32">
            <a:extLst>
              <a:ext uri="{FF2B5EF4-FFF2-40B4-BE49-F238E27FC236}">
                <a16:creationId xmlns:a16="http://schemas.microsoft.com/office/drawing/2014/main" id="{E79B8C93-9B3C-1B33-EB2F-D3E4E1CB5C94}"/>
              </a:ext>
            </a:extLst>
          </p:cNvPr>
          <p:cNvSpPr/>
          <p:nvPr/>
        </p:nvSpPr>
        <p:spPr>
          <a:xfrm>
            <a:off x="4781292" y="2748305"/>
            <a:ext cx="193592" cy="19359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sz="800" dirty="0">
              <a:solidFill>
                <a:schemeClr val="tx1"/>
              </a:solidFill>
            </a:endParaRPr>
          </a:p>
        </p:txBody>
      </p:sp>
      <p:sp>
        <p:nvSpPr>
          <p:cNvPr id="34" name="TextBox 33">
            <a:extLst>
              <a:ext uri="{FF2B5EF4-FFF2-40B4-BE49-F238E27FC236}">
                <a16:creationId xmlns:a16="http://schemas.microsoft.com/office/drawing/2014/main" id="{86247252-81D3-E4C8-BAAA-5126962B5F91}"/>
              </a:ext>
            </a:extLst>
          </p:cNvPr>
          <p:cNvSpPr txBox="1"/>
          <p:nvPr/>
        </p:nvSpPr>
        <p:spPr>
          <a:xfrm>
            <a:off x="4854397" y="2649238"/>
            <a:ext cx="57708" cy="257250"/>
          </a:xfrm>
          <a:prstGeom prst="rect">
            <a:avLst/>
          </a:prstGeom>
          <a:noFill/>
        </p:spPr>
        <p:txBody>
          <a:bodyPr wrap="none" lIns="0" tIns="0" rIns="0" bIns="0" rtlCol="0">
            <a:spAutoFit/>
          </a:bodyPr>
          <a:lstStyle/>
          <a:p>
            <a:pPr>
              <a:lnSpc>
                <a:spcPct val="114000"/>
              </a:lnSpc>
            </a:pPr>
            <a:r>
              <a:rPr lang="en-US" sz="1600" dirty="0">
                <a:latin typeface="+mn-lt"/>
              </a:rPr>
              <a:t>.</a:t>
            </a:r>
          </a:p>
        </p:txBody>
      </p:sp>
      <p:sp>
        <p:nvSpPr>
          <p:cNvPr id="37" name="TextBox 36">
            <a:extLst>
              <a:ext uri="{FF2B5EF4-FFF2-40B4-BE49-F238E27FC236}">
                <a16:creationId xmlns:a16="http://schemas.microsoft.com/office/drawing/2014/main" id="{343E61DD-0467-4FB5-CB6F-AF67F3B26482}"/>
              </a:ext>
            </a:extLst>
          </p:cNvPr>
          <p:cNvSpPr txBox="1"/>
          <p:nvPr/>
        </p:nvSpPr>
        <p:spPr>
          <a:xfrm>
            <a:off x="5343029" y="2571750"/>
            <a:ext cx="432811"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IFFT</a:t>
            </a:r>
          </a:p>
        </p:txBody>
      </p:sp>
      <p:sp>
        <p:nvSpPr>
          <p:cNvPr id="38" name="TextBox 37">
            <a:extLst>
              <a:ext uri="{FF2B5EF4-FFF2-40B4-BE49-F238E27FC236}">
                <a16:creationId xmlns:a16="http://schemas.microsoft.com/office/drawing/2014/main" id="{D41D09D5-4C05-9219-9DDB-EC7803FCFA2A}"/>
              </a:ext>
            </a:extLst>
          </p:cNvPr>
          <p:cNvSpPr txBox="1"/>
          <p:nvPr/>
        </p:nvSpPr>
        <p:spPr>
          <a:xfrm>
            <a:off x="3883585" y="2092906"/>
            <a:ext cx="375103"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FFT</a:t>
            </a:r>
          </a:p>
        </p:txBody>
      </p:sp>
      <p:sp>
        <p:nvSpPr>
          <p:cNvPr id="5" name="Fußzeilenplatzhalter 4">
            <a:extLst>
              <a:ext uri="{FF2B5EF4-FFF2-40B4-BE49-F238E27FC236}">
                <a16:creationId xmlns:a16="http://schemas.microsoft.com/office/drawing/2014/main" id="{31A56D07-80BD-7F3D-F04C-D32EDD94F7C9}"/>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9" name="Graphic 8">
            <a:extLst>
              <a:ext uri="{FF2B5EF4-FFF2-40B4-BE49-F238E27FC236}">
                <a16:creationId xmlns:a16="http://schemas.microsoft.com/office/drawing/2014/main" id="{0229E9C2-AA76-A686-3F5A-11EA3DFEDC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77712" y="900938"/>
            <a:ext cx="1422473" cy="1066854"/>
          </a:xfrm>
          <a:prstGeom prst="rect">
            <a:avLst/>
          </a:prstGeom>
        </p:spPr>
      </p:pic>
      <p:sp>
        <p:nvSpPr>
          <p:cNvPr id="6" name="Rectangle 5">
            <a:extLst>
              <a:ext uri="{FF2B5EF4-FFF2-40B4-BE49-F238E27FC236}">
                <a16:creationId xmlns:a16="http://schemas.microsoft.com/office/drawing/2014/main" id="{DAAAECC9-CE77-4276-5593-94C51C543D1C}"/>
              </a:ext>
            </a:extLst>
          </p:cNvPr>
          <p:cNvSpPr/>
          <p:nvPr/>
        </p:nvSpPr>
        <p:spPr>
          <a:xfrm>
            <a:off x="8461520" y="1967792"/>
            <a:ext cx="413875" cy="76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endParaRPr lang="en-US" sz="500" dirty="0">
              <a:solidFill>
                <a:schemeClr val="tx1"/>
              </a:solidFill>
            </a:endParaRPr>
          </a:p>
        </p:txBody>
      </p:sp>
      <p:sp>
        <p:nvSpPr>
          <p:cNvPr id="14" name="TextBox 13">
            <a:extLst>
              <a:ext uri="{FF2B5EF4-FFF2-40B4-BE49-F238E27FC236}">
                <a16:creationId xmlns:a16="http://schemas.microsoft.com/office/drawing/2014/main" id="{7E1A96FA-3C36-F83B-F177-37342050AA37}"/>
              </a:ext>
            </a:extLst>
          </p:cNvPr>
          <p:cNvSpPr txBox="1"/>
          <p:nvPr/>
        </p:nvSpPr>
        <p:spPr>
          <a:xfrm>
            <a:off x="8382177" y="1912346"/>
            <a:ext cx="572560" cy="172740"/>
          </a:xfrm>
          <a:prstGeom prst="rect">
            <a:avLst/>
          </a:prstGeom>
          <a:noFill/>
        </p:spPr>
        <p:txBody>
          <a:bodyPr wrap="square">
            <a:spAutoFit/>
          </a:bodyPr>
          <a:lstStyle/>
          <a:p>
            <a:pPr>
              <a:lnSpc>
                <a:spcPct val="114000"/>
              </a:lnSpc>
            </a:pPr>
            <a:r>
              <a:rPr lang="en-US" sz="500" dirty="0">
                <a:solidFill>
                  <a:schemeClr val="tx1"/>
                </a:solidFill>
              </a:rPr>
              <a:t>system</a:t>
            </a:r>
          </a:p>
        </p:txBody>
      </p:sp>
    </p:spTree>
    <p:extLst>
      <p:ext uri="{BB962C8B-B14F-4D97-AF65-F5344CB8AC3E}">
        <p14:creationId xmlns:p14="http://schemas.microsoft.com/office/powerpoint/2010/main" val="2775786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Simulation (N = 500)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31</a:t>
            </a:fld>
            <a:endParaRPr lang="de-DE" dirty="0"/>
          </a:p>
        </p:txBody>
      </p:sp>
      <p:pic>
        <p:nvPicPr>
          <p:cNvPr id="9" name="Graphic 8">
            <a:extLst>
              <a:ext uri="{FF2B5EF4-FFF2-40B4-BE49-F238E27FC236}">
                <a16:creationId xmlns:a16="http://schemas.microsoft.com/office/drawing/2014/main" id="{A0C015A6-0769-1180-8E5D-A513E9F52C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530" y="1531815"/>
            <a:ext cx="3915310" cy="2936483"/>
          </a:xfrm>
          <a:prstGeom prst="rect">
            <a:avLst/>
          </a:prstGeom>
        </p:spPr>
      </p:pic>
      <p:pic>
        <p:nvPicPr>
          <p:cNvPr id="7" name="Graphic 6">
            <a:extLst>
              <a:ext uri="{FF2B5EF4-FFF2-40B4-BE49-F238E27FC236}">
                <a16:creationId xmlns:a16="http://schemas.microsoft.com/office/drawing/2014/main" id="{88FFC5ED-380C-C08B-F543-913F347ED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5087" y="1531815"/>
            <a:ext cx="3915310" cy="2936483"/>
          </a:xfrm>
          <a:prstGeom prst="rect">
            <a:avLst/>
          </a:prstGeom>
        </p:spPr>
      </p:pic>
      <p:sp>
        <p:nvSpPr>
          <p:cNvPr id="14" name="Freeform: Shape 13">
            <a:extLst>
              <a:ext uri="{FF2B5EF4-FFF2-40B4-BE49-F238E27FC236}">
                <a16:creationId xmlns:a16="http://schemas.microsoft.com/office/drawing/2014/main" id="{96C73A71-98FE-0490-3E5E-2F1060587246}"/>
              </a:ext>
            </a:extLst>
          </p:cNvPr>
          <p:cNvSpPr/>
          <p:nvPr/>
        </p:nvSpPr>
        <p:spPr>
          <a:xfrm>
            <a:off x="2179320" y="1501849"/>
            <a:ext cx="3531805" cy="578411"/>
          </a:xfrm>
          <a:custGeom>
            <a:avLst/>
            <a:gdLst>
              <a:gd name="connsiteX0" fmla="*/ 0 w 3549111"/>
              <a:gd name="connsiteY0" fmla="*/ 596304 h 960514"/>
              <a:gd name="connsiteX1" fmla="*/ 1557579 w 3549111"/>
              <a:gd name="connsiteY1" fmla="*/ 7368 h 960514"/>
              <a:gd name="connsiteX2" fmla="*/ 3549111 w 3549111"/>
              <a:gd name="connsiteY2" fmla="*/ 960514 h 960514"/>
              <a:gd name="connsiteX3" fmla="*/ 3549111 w 3549111"/>
              <a:gd name="connsiteY3" fmla="*/ 960514 h 960514"/>
            </a:gdLst>
            <a:ahLst/>
            <a:cxnLst>
              <a:cxn ang="0">
                <a:pos x="connsiteX0" y="connsiteY0"/>
              </a:cxn>
              <a:cxn ang="0">
                <a:pos x="connsiteX1" y="connsiteY1"/>
              </a:cxn>
              <a:cxn ang="0">
                <a:pos x="connsiteX2" y="connsiteY2"/>
              </a:cxn>
              <a:cxn ang="0">
                <a:pos x="connsiteX3" y="connsiteY3"/>
              </a:cxn>
            </a:cxnLst>
            <a:rect l="l" t="t" r="r" b="b"/>
            <a:pathLst>
              <a:path w="3549111" h="960514">
                <a:moveTo>
                  <a:pt x="0" y="596304"/>
                </a:moveTo>
                <a:cubicBezTo>
                  <a:pt x="483030" y="271485"/>
                  <a:pt x="966061" y="-53334"/>
                  <a:pt x="1557579" y="7368"/>
                </a:cubicBezTo>
                <a:cubicBezTo>
                  <a:pt x="2149098" y="68070"/>
                  <a:pt x="3549111" y="960514"/>
                  <a:pt x="3549111" y="960514"/>
                </a:cubicBezTo>
                <a:lnTo>
                  <a:pt x="3549111" y="960514"/>
                </a:lnTo>
              </a:path>
            </a:pathLst>
          </a:custGeom>
          <a:ln w="12700">
            <a:solidFill>
              <a:srgbClr val="FF0000"/>
            </a:solidFill>
            <a:headEnd type="diamond"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8248BA-1850-A6C8-9431-3E9622827FA5}"/>
                  </a:ext>
                </a:extLst>
              </p:cNvPr>
              <p:cNvSpPr txBox="1"/>
              <p:nvPr/>
            </p:nvSpPr>
            <p:spPr>
              <a:xfrm>
                <a:off x="3319666" y="1396595"/>
                <a:ext cx="625556" cy="210507"/>
              </a:xfrm>
              <a:prstGeom prst="rect">
                <a:avLst/>
              </a:prstGeom>
              <a:solidFill>
                <a:schemeClr val="bg1"/>
              </a:solidFill>
              <a:ln w="12700">
                <a:solidFill>
                  <a:srgbClr val="FF0000"/>
                </a:solidFill>
              </a:ln>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ln</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r>
                        <a:rPr lang="en-US" sz="1200" b="0" i="1" smtClean="0">
                          <a:latin typeface="Cambria Math" panose="02040503050406030204" pitchFamily="18" charset="0"/>
                        </a:rPr>
                        <m:t>)</m:t>
                      </m:r>
                    </m:oMath>
                  </m:oMathPara>
                </a14:m>
                <a:endParaRPr lang="en-US" sz="1200" dirty="0">
                  <a:latin typeface="+mn-lt"/>
                </a:endParaRPr>
              </a:p>
            </p:txBody>
          </p:sp>
        </mc:Choice>
        <mc:Fallback xmlns="">
          <p:sp>
            <p:nvSpPr>
              <p:cNvPr id="15" name="TextBox 14">
                <a:extLst>
                  <a:ext uri="{FF2B5EF4-FFF2-40B4-BE49-F238E27FC236}">
                    <a16:creationId xmlns:a16="http://schemas.microsoft.com/office/drawing/2014/main" id="{E08248BA-1850-A6C8-9431-3E9622827FA5}"/>
                  </a:ext>
                </a:extLst>
              </p:cNvPr>
              <p:cNvSpPr txBox="1">
                <a:spLocks noRot="1" noChangeAspect="1" noMove="1" noResize="1" noEditPoints="1" noAdjustHandles="1" noChangeArrowheads="1" noChangeShapeType="1" noTextEdit="1"/>
              </p:cNvSpPr>
              <p:nvPr/>
            </p:nvSpPr>
            <p:spPr>
              <a:xfrm>
                <a:off x="3319666" y="1396595"/>
                <a:ext cx="625556" cy="210507"/>
              </a:xfrm>
              <a:prstGeom prst="rect">
                <a:avLst/>
              </a:prstGeom>
              <a:blipFill>
                <a:blip r:embed="rId7"/>
                <a:stretch>
                  <a:fillRect l="-4808" r="-6731" b="-24324"/>
                </a:stretch>
              </a:blipFill>
              <a:ln w="12700">
                <a:solidFill>
                  <a:srgbClr val="FF0000"/>
                </a:solidFill>
              </a:ln>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5BB7F0B1-9C44-697E-AB3A-9C6EA246284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6" name="Rectangle 5">
            <a:extLst>
              <a:ext uri="{FF2B5EF4-FFF2-40B4-BE49-F238E27FC236}">
                <a16:creationId xmlns:a16="http://schemas.microsoft.com/office/drawing/2014/main" id="{49BC1790-9702-FC11-DD61-F59109CF83F9}"/>
              </a:ext>
            </a:extLst>
          </p:cNvPr>
          <p:cNvSpPr/>
          <p:nvPr/>
        </p:nvSpPr>
        <p:spPr>
          <a:xfrm>
            <a:off x="3535680" y="1844040"/>
            <a:ext cx="533400" cy="112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5" name="TextBox 4">
            <a:extLst>
              <a:ext uri="{FF2B5EF4-FFF2-40B4-BE49-F238E27FC236}">
                <a16:creationId xmlns:a16="http://schemas.microsoft.com/office/drawing/2014/main" id="{66A221BD-765C-30D1-81EA-A5AC4459C18B}"/>
              </a:ext>
            </a:extLst>
          </p:cNvPr>
          <p:cNvSpPr txBox="1"/>
          <p:nvPr/>
        </p:nvSpPr>
        <p:spPr>
          <a:xfrm>
            <a:off x="3453955" y="1796502"/>
            <a:ext cx="572560" cy="196785"/>
          </a:xfrm>
          <a:prstGeom prst="rect">
            <a:avLst/>
          </a:prstGeom>
          <a:noFill/>
        </p:spPr>
        <p:txBody>
          <a:bodyPr wrap="square">
            <a:spAutoFit/>
          </a:bodyPr>
          <a:lstStyle/>
          <a:p>
            <a:pPr>
              <a:lnSpc>
                <a:spcPct val="114000"/>
              </a:lnSpc>
            </a:pPr>
            <a:r>
              <a:rPr lang="en-US" sz="650" dirty="0">
                <a:solidFill>
                  <a:schemeClr val="tx1"/>
                </a:solidFill>
              </a:rPr>
              <a:t>system</a:t>
            </a:r>
          </a:p>
        </p:txBody>
      </p:sp>
    </p:spTree>
    <p:extLst>
      <p:ext uri="{BB962C8B-B14F-4D97-AF65-F5344CB8AC3E}">
        <p14:creationId xmlns:p14="http://schemas.microsoft.com/office/powerpoint/2010/main" val="3078704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1A9B5404-A8D6-BDE1-EE3D-59C61AACBFBE}"/>
              </a:ext>
            </a:extLst>
          </p:cNvPr>
          <p:cNvSpPr/>
          <p:nvPr/>
        </p:nvSpPr>
        <p:spPr>
          <a:xfrm>
            <a:off x="457201" y="1272541"/>
            <a:ext cx="2301239" cy="3381838"/>
          </a:xfrm>
          <a:prstGeom prst="roundRect">
            <a:avLst>
              <a:gd name="adj" fmla="val 43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6" name="Rectangle: Diagonal Corners Rounded 15">
            <a:extLst>
              <a:ext uri="{FF2B5EF4-FFF2-40B4-BE49-F238E27FC236}">
                <a16:creationId xmlns:a16="http://schemas.microsoft.com/office/drawing/2014/main" id="{29C0121E-7298-0B58-13C4-C1CE41120A43}"/>
              </a:ext>
            </a:extLst>
          </p:cNvPr>
          <p:cNvSpPr/>
          <p:nvPr/>
        </p:nvSpPr>
        <p:spPr>
          <a:xfrm>
            <a:off x="662940" y="2737324"/>
            <a:ext cx="1798320" cy="943240"/>
          </a:xfrm>
          <a:prstGeom prst="round2DiagRect">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4" name="Rectangle: Diagonal Corners Rounded 13">
            <a:extLst>
              <a:ext uri="{FF2B5EF4-FFF2-40B4-BE49-F238E27FC236}">
                <a16:creationId xmlns:a16="http://schemas.microsoft.com/office/drawing/2014/main" id="{A1F3AA9C-F923-3677-B6DB-5E703FBEF280}"/>
              </a:ext>
            </a:extLst>
          </p:cNvPr>
          <p:cNvSpPr/>
          <p:nvPr/>
        </p:nvSpPr>
        <p:spPr>
          <a:xfrm>
            <a:off x="662940" y="1413994"/>
            <a:ext cx="1798320" cy="1207135"/>
          </a:xfrm>
          <a:prstGeom prst="round2Diag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Training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32</a:t>
            </a:fld>
            <a:endParaRPr lang="de-DE" dirty="0"/>
          </a:p>
        </p:txBody>
      </p:sp>
      <p:sp>
        <p:nvSpPr>
          <p:cNvPr id="7" name="TextBox 6">
            <a:extLst>
              <a:ext uri="{FF2B5EF4-FFF2-40B4-BE49-F238E27FC236}">
                <a16:creationId xmlns:a16="http://schemas.microsoft.com/office/drawing/2014/main" id="{C39D0A8E-442D-94CA-7F65-25DD9E82FEB7}"/>
              </a:ext>
            </a:extLst>
          </p:cNvPr>
          <p:cNvSpPr txBox="1"/>
          <p:nvPr/>
        </p:nvSpPr>
        <p:spPr>
          <a:xfrm>
            <a:off x="834335" y="1929412"/>
            <a:ext cx="102592" cy="193002"/>
          </a:xfrm>
          <a:prstGeom prst="rect">
            <a:avLst/>
          </a:prstGeom>
          <a:noFill/>
        </p:spPr>
        <p:txBody>
          <a:bodyPr wrap="none" lIns="0" tIns="0" rIns="0" bIns="0" rtlCol="0">
            <a:spAutoFit/>
          </a:bodyPr>
          <a:lstStyle/>
          <a:p>
            <a:pPr>
              <a:lnSpc>
                <a:spcPct val="114000"/>
              </a:lnSpc>
            </a:pPr>
            <a:r>
              <a:rPr lang="en-US" sz="1200" i="1" dirty="0">
                <a:latin typeface="+mn-lt"/>
              </a:rPr>
              <a:t>Y</a:t>
            </a:r>
          </a:p>
        </p:txBody>
      </p:sp>
      <p:grpSp>
        <p:nvGrpSpPr>
          <p:cNvPr id="15" name="Group 14">
            <a:extLst>
              <a:ext uri="{FF2B5EF4-FFF2-40B4-BE49-F238E27FC236}">
                <a16:creationId xmlns:a16="http://schemas.microsoft.com/office/drawing/2014/main" id="{ECD2CA14-99A6-6EC1-6915-5F0B31FA7D6E}"/>
              </a:ext>
            </a:extLst>
          </p:cNvPr>
          <p:cNvGrpSpPr/>
          <p:nvPr/>
        </p:nvGrpSpPr>
        <p:grpSpPr>
          <a:xfrm>
            <a:off x="1111836" y="1462854"/>
            <a:ext cx="1479685" cy="1109414"/>
            <a:chOff x="6379464" y="1826119"/>
            <a:chExt cx="1479685" cy="1109414"/>
          </a:xfrm>
        </p:grpSpPr>
        <p:pic>
          <p:nvPicPr>
            <p:cNvPr id="2" name="Graphic 1">
              <a:extLst>
                <a:ext uri="{FF2B5EF4-FFF2-40B4-BE49-F238E27FC236}">
                  <a16:creationId xmlns:a16="http://schemas.microsoft.com/office/drawing/2014/main" id="{C3C93647-E7BF-82C1-3E15-0198395A0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930" y="1826119"/>
              <a:ext cx="1479219" cy="1109414"/>
            </a:xfrm>
            <a:prstGeom prst="rect">
              <a:avLst/>
            </a:prstGeom>
          </p:spPr>
        </p:pic>
        <p:sp>
          <p:nvSpPr>
            <p:cNvPr id="8" name="Rectangle: Rounded Corners 7">
              <a:extLst>
                <a:ext uri="{FF2B5EF4-FFF2-40B4-BE49-F238E27FC236}">
                  <a16:creationId xmlns:a16="http://schemas.microsoft.com/office/drawing/2014/main" id="{444D92A6-FD99-1412-5706-84BD12938063}"/>
                </a:ext>
              </a:extLst>
            </p:cNvPr>
            <p:cNvSpPr/>
            <p:nvPr/>
          </p:nvSpPr>
          <p:spPr>
            <a:xfrm>
              <a:off x="6379464" y="1826823"/>
              <a:ext cx="1478280" cy="1107440"/>
            </a:xfrm>
            <a:prstGeom prst="roundRect">
              <a:avLst>
                <a:gd name="adj" fmla="val 2676"/>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4A6350-4DDE-92DC-3EDD-209915E8D4E4}"/>
                  </a:ext>
                </a:extLst>
              </p:cNvPr>
              <p:cNvSpPr txBox="1"/>
              <p:nvPr/>
            </p:nvSpPr>
            <p:spPr>
              <a:xfrm>
                <a:off x="936927" y="2898773"/>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𝑡𝑟𝑎𝑖𝑛</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=1,…,500</m:t>
                          </m:r>
                        </m:sub>
                      </m:sSub>
                    </m:oMath>
                  </m:oMathPara>
                </a14:m>
                <a:endParaRPr lang="en-US" sz="1200" dirty="0"/>
              </a:p>
            </p:txBody>
          </p:sp>
        </mc:Choice>
        <mc:Fallback xmlns="">
          <p:sp>
            <p:nvSpPr>
              <p:cNvPr id="11" name="TextBox 10">
                <a:extLst>
                  <a:ext uri="{FF2B5EF4-FFF2-40B4-BE49-F238E27FC236}">
                    <a16:creationId xmlns:a16="http://schemas.microsoft.com/office/drawing/2014/main" id="{914A6350-4DDE-92DC-3EDD-209915E8D4E4}"/>
                  </a:ext>
                </a:extLst>
              </p:cNvPr>
              <p:cNvSpPr txBox="1">
                <a:spLocks noRot="1" noChangeAspect="1" noMove="1" noResize="1" noEditPoints="1" noAdjustHandles="1" noChangeArrowheads="1" noChangeShapeType="1" noTextEdit="1"/>
              </p:cNvSpPr>
              <p:nvPr/>
            </p:nvSpPr>
            <p:spPr>
              <a:xfrm>
                <a:off x="936927" y="2898773"/>
                <a:ext cx="1242060" cy="2852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2336FE-2989-390F-1E00-B4F4326ADC2C}"/>
                  </a:ext>
                </a:extLst>
              </p:cNvPr>
              <p:cNvSpPr txBox="1"/>
              <p:nvPr/>
            </p:nvSpPr>
            <p:spPr>
              <a:xfrm>
                <a:off x="936927" y="3208094"/>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𝐿</m:t>
                      </m:r>
                      <m:r>
                        <a:rPr lang="en-US" sz="1200" b="0" i="1" smtClean="0">
                          <a:solidFill>
                            <a:schemeClr val="tx1"/>
                          </a:solidFill>
                          <a:latin typeface="Cambria Math" panose="02040503050406030204" pitchFamily="18" charset="0"/>
                        </a:rPr>
                        <m:t>𝐻𝑆</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𝑠𝑎𝑚𝑝𝑙𝑖𝑛𝑔</m:t>
                      </m:r>
                      <m:r>
                        <a:rPr lang="en-US" sz="1200" b="0" i="1" smtClean="0">
                          <a:solidFill>
                            <a:schemeClr val="tx1"/>
                          </a:solidFill>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A62336FE-2989-390F-1E00-B4F4326ADC2C}"/>
                  </a:ext>
                </a:extLst>
              </p:cNvPr>
              <p:cNvSpPr txBox="1">
                <a:spLocks noRot="1" noChangeAspect="1" noMove="1" noResize="1" noEditPoints="1" noAdjustHandles="1" noChangeArrowheads="1" noChangeShapeType="1" noTextEdit="1"/>
              </p:cNvSpPr>
              <p:nvPr/>
            </p:nvSpPr>
            <p:spPr>
              <a:xfrm>
                <a:off x="936927" y="3208094"/>
                <a:ext cx="1242060" cy="285206"/>
              </a:xfrm>
              <a:prstGeom prst="rect">
                <a:avLst/>
              </a:prstGeom>
              <a:blipFill>
                <a:blip r:embed="rId6"/>
                <a:stretch>
                  <a:fillRect r="-493" b="-6383"/>
                </a:stretch>
              </a:blipFill>
            </p:spPr>
            <p:txBody>
              <a:bodyPr/>
              <a:lstStyle/>
              <a:p>
                <a:r>
                  <a:rPr lang="en-US">
                    <a:noFill/>
                  </a:rPr>
                  <a:t> </a:t>
                </a:r>
              </a:p>
            </p:txBody>
          </p:sp>
        </mc:Fallback>
      </mc:AlternateContent>
      <p:sp>
        <p:nvSpPr>
          <p:cNvPr id="17" name="Rectangle: Diagonal Corners Rounded 16">
            <a:extLst>
              <a:ext uri="{FF2B5EF4-FFF2-40B4-BE49-F238E27FC236}">
                <a16:creationId xmlns:a16="http://schemas.microsoft.com/office/drawing/2014/main" id="{C0843E8C-CFD5-BFCE-3B20-894EFAE7CA3E}"/>
              </a:ext>
            </a:extLst>
          </p:cNvPr>
          <p:cNvSpPr/>
          <p:nvPr/>
        </p:nvSpPr>
        <p:spPr>
          <a:xfrm>
            <a:off x="651762" y="3810281"/>
            <a:ext cx="1798320" cy="685905"/>
          </a:xfrm>
          <a:prstGeom prst="round2DiagRect">
            <a:avLst>
              <a:gd name="adj1" fmla="val 23873"/>
              <a:gd name="adj2" fmla="val 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F700547-D668-7161-FB6B-A595816F402E}"/>
                  </a:ext>
                </a:extLst>
              </p:cNvPr>
              <p:cNvSpPr txBox="1"/>
              <p:nvPr/>
            </p:nvSpPr>
            <p:spPr>
              <a:xfrm>
                <a:off x="885631" y="4035281"/>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𝐶𝑜𝑛𝑓𝑖𝑔</m:t>
                      </m:r>
                      <m:r>
                        <a:rPr lang="en-US" sz="1200" b="0" i="1" smtClean="0">
                          <a:solidFill>
                            <a:schemeClr val="tx1"/>
                          </a:solidFill>
                          <a:latin typeface="Cambria Math" panose="02040503050406030204" pitchFamily="18" charset="0"/>
                        </a:rPr>
                        <m:t>_</m:t>
                      </m:r>
                      <m:r>
                        <a:rPr lang="en-US" sz="1200" b="0" i="1" smtClean="0">
                          <a:solidFill>
                            <a:schemeClr val="tx1"/>
                          </a:solidFill>
                          <a:latin typeface="Cambria Math" panose="02040503050406030204" pitchFamily="18" charset="0"/>
                        </a:rPr>
                        <m:t>𝑓𝑖𝑙𝑒</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𝑗𝑠𝑜𝑛</m:t>
                      </m:r>
                    </m:oMath>
                  </m:oMathPara>
                </a14:m>
                <a:endParaRPr lang="en-US" sz="1200" dirty="0"/>
              </a:p>
            </p:txBody>
          </p:sp>
        </mc:Choice>
        <mc:Fallback xmlns="">
          <p:sp>
            <p:nvSpPr>
              <p:cNvPr id="18" name="TextBox 17">
                <a:extLst>
                  <a:ext uri="{FF2B5EF4-FFF2-40B4-BE49-F238E27FC236}">
                    <a16:creationId xmlns:a16="http://schemas.microsoft.com/office/drawing/2014/main" id="{BF700547-D668-7161-FB6B-A595816F402E}"/>
                  </a:ext>
                </a:extLst>
              </p:cNvPr>
              <p:cNvSpPr txBox="1">
                <a:spLocks noRot="1" noChangeAspect="1" noMove="1" noResize="1" noEditPoints="1" noAdjustHandles="1" noChangeArrowheads="1" noChangeShapeType="1" noTextEdit="1"/>
              </p:cNvSpPr>
              <p:nvPr/>
            </p:nvSpPr>
            <p:spPr>
              <a:xfrm>
                <a:off x="885631" y="4035281"/>
                <a:ext cx="1242060" cy="285206"/>
              </a:xfrm>
              <a:prstGeom prst="rect">
                <a:avLst/>
              </a:prstGeom>
              <a:blipFill>
                <a:blip r:embed="rId7"/>
                <a:stretch>
                  <a:fillRect r="-5392" b="-2128"/>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E5B708FA-30DF-87E1-E201-30CACB97D7A3}"/>
              </a:ext>
            </a:extLst>
          </p:cNvPr>
          <p:cNvGrpSpPr/>
          <p:nvPr/>
        </p:nvGrpSpPr>
        <p:grpSpPr>
          <a:xfrm>
            <a:off x="3472883" y="2369005"/>
            <a:ext cx="1996440" cy="1232137"/>
            <a:chOff x="3398520" y="2294616"/>
            <a:chExt cx="1996440" cy="1232137"/>
          </a:xfrm>
        </p:grpSpPr>
        <p:sp>
          <p:nvSpPr>
            <p:cNvPr id="19" name="Rectangle: Diagonal Corners Snipped 18">
              <a:extLst>
                <a:ext uri="{FF2B5EF4-FFF2-40B4-BE49-F238E27FC236}">
                  <a16:creationId xmlns:a16="http://schemas.microsoft.com/office/drawing/2014/main" id="{72BB824D-55DA-9AC5-A414-3B4F65C4F7F1}"/>
                </a:ext>
              </a:extLst>
            </p:cNvPr>
            <p:cNvSpPr/>
            <p:nvPr/>
          </p:nvSpPr>
          <p:spPr>
            <a:xfrm>
              <a:off x="3398520" y="2294616"/>
              <a:ext cx="1996440" cy="119868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0" name="TextBox 19">
              <a:extLst>
                <a:ext uri="{FF2B5EF4-FFF2-40B4-BE49-F238E27FC236}">
                  <a16:creationId xmlns:a16="http://schemas.microsoft.com/office/drawing/2014/main" id="{EB7B073F-3DCB-9676-7A16-6D66EB1BDCF4}"/>
                </a:ext>
              </a:extLst>
            </p:cNvPr>
            <p:cNvSpPr txBox="1"/>
            <p:nvPr/>
          </p:nvSpPr>
          <p:spPr>
            <a:xfrm>
              <a:off x="3775710" y="2621129"/>
              <a:ext cx="1242060" cy="523220"/>
            </a:xfrm>
            <a:prstGeom prst="rect">
              <a:avLst/>
            </a:prstGeom>
            <a:noFill/>
          </p:spPr>
          <p:txBody>
            <a:bodyPr wrap="square">
              <a:spAutoFit/>
            </a:bodyPr>
            <a:lstStyle/>
            <a:p>
              <a:pPr algn="ctr"/>
              <a:r>
                <a:rPr lang="en-US" sz="2800" dirty="0">
                  <a:solidFill>
                    <a:schemeClr val="bg1"/>
                  </a:solidFill>
                </a:rPr>
                <a:t>SPCE</a:t>
              </a:r>
            </a:p>
          </p:txBody>
        </p:sp>
        <p:pic>
          <p:nvPicPr>
            <p:cNvPr id="22" name="Picture 21" descr="A black background with grey text">
              <a:extLst>
                <a:ext uri="{FF2B5EF4-FFF2-40B4-BE49-F238E27FC236}">
                  <a16:creationId xmlns:a16="http://schemas.microsoft.com/office/drawing/2014/main" id="{C50F991B-813E-A7B6-F7AC-490FFD8A9463}"/>
                </a:ext>
              </a:extLst>
            </p:cNvPr>
            <p:cNvPicPr>
              <a:picLocks noChangeAspect="1"/>
            </p:cNvPicPr>
            <p:nvPr/>
          </p:nvPicPr>
          <p:blipFill>
            <a:blip r:embed="rId8"/>
            <a:stretch>
              <a:fillRect/>
            </a:stretch>
          </p:blipFill>
          <p:spPr>
            <a:xfrm>
              <a:off x="4430399" y="3067618"/>
              <a:ext cx="951865" cy="459135"/>
            </a:xfrm>
            <a:prstGeom prst="rect">
              <a:avLst/>
            </a:prstGeom>
          </p:spPr>
        </p:pic>
      </p:grpSp>
      <p:pic>
        <p:nvPicPr>
          <p:cNvPr id="25" name="Graphic 24">
            <a:extLst>
              <a:ext uri="{FF2B5EF4-FFF2-40B4-BE49-F238E27FC236}">
                <a16:creationId xmlns:a16="http://schemas.microsoft.com/office/drawing/2014/main" id="{FAFADD14-3919-AE93-E5CE-86BF4B486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52313" y="1013591"/>
            <a:ext cx="2772597" cy="2079448"/>
          </a:xfrm>
          <a:prstGeom prst="rect">
            <a:avLst/>
          </a:prstGeom>
        </p:spPr>
      </p:pic>
      <p:pic>
        <p:nvPicPr>
          <p:cNvPr id="27" name="Graphic 26">
            <a:extLst>
              <a:ext uri="{FF2B5EF4-FFF2-40B4-BE49-F238E27FC236}">
                <a16:creationId xmlns:a16="http://schemas.microsoft.com/office/drawing/2014/main" id="{D5A535CD-EDE5-E21F-1AF0-418DF6DB25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4314" y="2854931"/>
            <a:ext cx="2618872" cy="1964155"/>
          </a:xfrm>
          <a:prstGeom prst="rect">
            <a:avLst/>
          </a:prstGeom>
        </p:spPr>
      </p:pic>
      <p:cxnSp>
        <p:nvCxnSpPr>
          <p:cNvPr id="29" name="Straight Arrow Connector 28">
            <a:extLst>
              <a:ext uri="{FF2B5EF4-FFF2-40B4-BE49-F238E27FC236}">
                <a16:creationId xmlns:a16="http://schemas.microsoft.com/office/drawing/2014/main" id="{A9CEC1D4-6A29-9AAF-6ED0-9A46D089A1F3}"/>
              </a:ext>
            </a:extLst>
          </p:cNvPr>
          <p:cNvCxnSpPr>
            <a:cxnSpLocks/>
          </p:cNvCxnSpPr>
          <p:nvPr/>
        </p:nvCxnSpPr>
        <p:spPr>
          <a:xfrm>
            <a:off x="2971310" y="2913021"/>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A4EEEF0-9B15-ACDC-909A-32440B1E62B5}"/>
              </a:ext>
            </a:extLst>
          </p:cNvPr>
          <p:cNvCxnSpPr>
            <a:cxnSpLocks/>
          </p:cNvCxnSpPr>
          <p:nvPr/>
        </p:nvCxnSpPr>
        <p:spPr>
          <a:xfrm>
            <a:off x="5638310" y="2913021"/>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E31BC88-D2FD-918F-4A25-0279A899D52E}"/>
              </a:ext>
            </a:extLst>
          </p:cNvPr>
          <p:cNvSpPr txBox="1"/>
          <p:nvPr/>
        </p:nvSpPr>
        <p:spPr>
          <a:xfrm>
            <a:off x="6626746" y="1136381"/>
            <a:ext cx="1322478" cy="193002"/>
          </a:xfrm>
          <a:prstGeom prst="rect">
            <a:avLst/>
          </a:prstGeom>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Response surface </a:t>
            </a:r>
          </a:p>
        </p:txBody>
      </p:sp>
      <p:sp>
        <p:nvSpPr>
          <p:cNvPr id="32" name="TextBox 31">
            <a:extLst>
              <a:ext uri="{FF2B5EF4-FFF2-40B4-BE49-F238E27FC236}">
                <a16:creationId xmlns:a16="http://schemas.microsoft.com/office/drawing/2014/main" id="{F89CE106-848A-CC99-819E-F8EB6055915A}"/>
              </a:ext>
            </a:extLst>
          </p:cNvPr>
          <p:cNvSpPr txBox="1"/>
          <p:nvPr/>
        </p:nvSpPr>
        <p:spPr>
          <a:xfrm>
            <a:off x="6911728" y="2909248"/>
            <a:ext cx="752514" cy="193002"/>
          </a:xfrm>
          <a:prstGeom prst="rect">
            <a:avLst/>
          </a:prstGeom>
          <a:solidFill>
            <a:schemeClr val="bg1"/>
          </a:solidFill>
          <a:ln w="12700">
            <a:solidFill>
              <a:schemeClr val="accent6"/>
            </a:solidFill>
          </a:ln>
        </p:spPr>
        <p:txBody>
          <a:bodyPr wrap="none" lIns="0" tIns="0" rIns="0" bIns="0" rtlCol="0">
            <a:spAutoFit/>
          </a:bodyPr>
          <a:lstStyle/>
          <a:p>
            <a:pPr>
              <a:lnSpc>
                <a:spcPct val="114000"/>
              </a:lnSpc>
            </a:pPr>
            <a:r>
              <a:rPr lang="en-US" sz="1200" i="1" dirty="0">
                <a:latin typeface="+mn-lt"/>
              </a:rPr>
              <a:t> Validation </a:t>
            </a:r>
          </a:p>
        </p:txBody>
      </p:sp>
      <p:sp>
        <p:nvSpPr>
          <p:cNvPr id="5" name="Fußzeilenplatzhalter 4">
            <a:extLst>
              <a:ext uri="{FF2B5EF4-FFF2-40B4-BE49-F238E27FC236}">
                <a16:creationId xmlns:a16="http://schemas.microsoft.com/office/drawing/2014/main" id="{F9310704-7D40-E535-B660-CDFF6EED12F1}"/>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272327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33</a:t>
            </a:fld>
            <a:endParaRPr lang="de-DE" dirty="0"/>
          </a:p>
        </p:txBody>
      </p:sp>
      <p:pic>
        <p:nvPicPr>
          <p:cNvPr id="6" name="Graphic 5">
            <a:extLst>
              <a:ext uri="{FF2B5EF4-FFF2-40B4-BE49-F238E27FC236}">
                <a16:creationId xmlns:a16="http://schemas.microsoft.com/office/drawing/2014/main" id="{0DEA0AF3-5ECC-A6E4-ED1D-574AC5189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6949" y="1994986"/>
            <a:ext cx="2952751" cy="2214563"/>
          </a:xfrm>
          <a:prstGeom prst="rect">
            <a:avLst/>
          </a:prstGeom>
        </p:spPr>
      </p:pic>
      <p:pic>
        <p:nvPicPr>
          <p:cNvPr id="8" name="Graphic 7">
            <a:extLst>
              <a:ext uri="{FF2B5EF4-FFF2-40B4-BE49-F238E27FC236}">
                <a16:creationId xmlns:a16="http://schemas.microsoft.com/office/drawing/2014/main" id="{50EE23F9-358E-0B66-39E8-BE32E5266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7059" y="1994987"/>
            <a:ext cx="2952751" cy="2214563"/>
          </a:xfrm>
          <a:prstGeom prst="rect">
            <a:avLst/>
          </a:prstGeom>
        </p:spPr>
      </p:pic>
      <p:pic>
        <p:nvPicPr>
          <p:cNvPr id="11" name="Graphic 10">
            <a:extLst>
              <a:ext uri="{FF2B5EF4-FFF2-40B4-BE49-F238E27FC236}">
                <a16:creationId xmlns:a16="http://schemas.microsoft.com/office/drawing/2014/main" id="{2946BB8E-BF3D-96DB-023F-C155C3534B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449" y="1994987"/>
            <a:ext cx="2952750" cy="2214563"/>
          </a:xfrm>
          <a:prstGeom prst="rect">
            <a:avLst/>
          </a:prstGeom>
        </p:spPr>
      </p:pic>
      <p:sp>
        <p:nvSpPr>
          <p:cNvPr id="12" name="TextBox 11">
            <a:extLst>
              <a:ext uri="{FF2B5EF4-FFF2-40B4-BE49-F238E27FC236}">
                <a16:creationId xmlns:a16="http://schemas.microsoft.com/office/drawing/2014/main" id="{F19887DE-0E10-6422-5475-3FFEC41F1923}"/>
              </a:ext>
            </a:extLst>
          </p:cNvPr>
          <p:cNvSpPr txBox="1"/>
          <p:nvPr/>
        </p:nvSpPr>
        <p:spPr>
          <a:xfrm>
            <a:off x="732508" y="420954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x-direction</a:t>
            </a:r>
            <a:endParaRPr lang="en-US" sz="1000" dirty="0">
              <a:latin typeface="+mn-lt"/>
            </a:endParaRPr>
          </a:p>
        </p:txBody>
      </p:sp>
      <p:sp>
        <p:nvSpPr>
          <p:cNvPr id="14" name="TextBox 13">
            <a:extLst>
              <a:ext uri="{FF2B5EF4-FFF2-40B4-BE49-F238E27FC236}">
                <a16:creationId xmlns:a16="http://schemas.microsoft.com/office/drawing/2014/main" id="{9C4EE90E-751D-5596-BFD5-E7F65A16DB3D}"/>
              </a:ext>
            </a:extLst>
          </p:cNvPr>
          <p:cNvSpPr txBox="1"/>
          <p:nvPr/>
        </p:nvSpPr>
        <p:spPr>
          <a:xfrm>
            <a:off x="3537150" y="420954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y-direction</a:t>
            </a:r>
            <a:endParaRPr lang="en-US" sz="1000" dirty="0">
              <a:latin typeface="+mn-lt"/>
            </a:endParaRPr>
          </a:p>
        </p:txBody>
      </p:sp>
      <p:sp>
        <p:nvSpPr>
          <p:cNvPr id="15" name="TextBox 14">
            <a:extLst>
              <a:ext uri="{FF2B5EF4-FFF2-40B4-BE49-F238E27FC236}">
                <a16:creationId xmlns:a16="http://schemas.microsoft.com/office/drawing/2014/main" id="{1135C4A1-0648-639B-D1D1-67B957AE9CDF}"/>
              </a:ext>
            </a:extLst>
          </p:cNvPr>
          <p:cNvSpPr txBox="1"/>
          <p:nvPr/>
        </p:nvSpPr>
        <p:spPr>
          <a:xfrm>
            <a:off x="6638009" y="420954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z-direction</a:t>
            </a:r>
            <a:endParaRPr lang="en-US" sz="1000" dirty="0">
              <a:latin typeface="+mn-lt"/>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2B14179-B92E-0794-7314-9BD44CA92FE9}"/>
                  </a:ext>
                </a:extLst>
              </p:cNvPr>
              <p:cNvSpPr txBox="1"/>
              <p:nvPr/>
            </p:nvSpPr>
            <p:spPr>
              <a:xfrm>
                <a:off x="330894" y="1387761"/>
                <a:ext cx="7178990" cy="283219"/>
              </a:xfrm>
              <a:prstGeom prst="rect">
                <a:avLst/>
              </a:prstGeom>
              <a:noFill/>
            </p:spPr>
            <p:txBody>
              <a:bodyPr wrap="square" lIns="0" tIns="0" rIns="0" bIns="0" rtlCol="0">
                <a:spAutoFit/>
              </a:bodyPr>
              <a:lstStyle/>
              <a:p>
                <a:pPr>
                  <a:lnSpc>
                    <a:spcPct val="150000"/>
                  </a:lnSpc>
                </a:pPr>
                <a:r>
                  <a:rPr lang="en-US" sz="1400" dirty="0">
                    <a:latin typeface="+mn-lt"/>
                  </a:rPr>
                  <a:t>The response surfaces are plotted for </a:t>
                </a:r>
                <a14:m>
                  <m:oMath xmlns:m="http://schemas.openxmlformats.org/officeDocument/2006/math">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ln</m:t>
                        </m:r>
                      </m:fName>
                      <m:e>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𝑚𝑎𝑥</m:t>
                                </m:r>
                              </m:sub>
                            </m:sSub>
                          </m:e>
                        </m:d>
                      </m:e>
                    </m:func>
                  </m:oMath>
                </a14:m>
                <a:r>
                  <a:rPr lang="en-US" sz="1400" dirty="0">
                    <a:latin typeface="+mn-lt"/>
                  </a:rPr>
                  <a:t> against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𝐿</m:t>
                        </m:r>
                      </m:sub>
                    </m:sSub>
                    <m:r>
                      <a:rPr lang="en-US" sz="1400" b="0" i="1" smtClean="0">
                        <a:latin typeface="Cambria Math" panose="02040503050406030204" pitchFamily="18" charset="0"/>
                      </a:rPr>
                      <m:t> </m:t>
                    </m:r>
                  </m:oMath>
                </a14:m>
                <a:r>
                  <a:rPr lang="en-US" sz="1400" dirty="0">
                    <a:latin typeface="+mn-lt"/>
                  </a:rPr>
                  <a:t>and R.</a:t>
                </a:r>
              </a:p>
            </p:txBody>
          </p:sp>
        </mc:Choice>
        <mc:Fallback>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30894" y="1387761"/>
                <a:ext cx="7178990" cy="283219"/>
              </a:xfrm>
              <a:prstGeom prst="rect">
                <a:avLst/>
              </a:prstGeom>
              <a:blipFill>
                <a:blip r:embed="rId9"/>
                <a:stretch>
                  <a:fillRect l="-1528" b="-39130"/>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3AAB779-0DD6-E00B-671A-4AB662A717E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9" name="Straight Arrow Connector 8">
            <a:extLst>
              <a:ext uri="{FF2B5EF4-FFF2-40B4-BE49-F238E27FC236}">
                <a16:creationId xmlns:a16="http://schemas.microsoft.com/office/drawing/2014/main" id="{CF7A829B-85E9-7BE0-AAFC-6A89CA3CDB2B}"/>
              </a:ext>
            </a:extLst>
          </p:cNvPr>
          <p:cNvCxnSpPr>
            <a:cxnSpLocks/>
          </p:cNvCxnSpPr>
          <p:nvPr/>
        </p:nvCxnSpPr>
        <p:spPr>
          <a:xfrm flipV="1">
            <a:off x="4385590" y="2651760"/>
            <a:ext cx="1077950" cy="844266"/>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8213FA7-47B2-0BF8-505E-E6C190FFACF7}"/>
              </a:ext>
            </a:extLst>
          </p:cNvPr>
          <p:cNvCxnSpPr>
            <a:cxnSpLocks/>
          </p:cNvCxnSpPr>
          <p:nvPr/>
        </p:nvCxnSpPr>
        <p:spPr>
          <a:xfrm flipH="1" flipV="1">
            <a:off x="3429000" y="3169920"/>
            <a:ext cx="982778" cy="321147"/>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4CEF33-5148-E86A-C750-FF313C5299B0}"/>
              </a:ext>
            </a:extLst>
          </p:cNvPr>
          <p:cNvSpPr txBox="1"/>
          <p:nvPr/>
        </p:nvSpPr>
        <p:spPr>
          <a:xfrm>
            <a:off x="5206126" y="2443171"/>
            <a:ext cx="665247"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Large slope</a:t>
            </a:r>
          </a:p>
        </p:txBody>
      </p:sp>
      <p:sp>
        <p:nvSpPr>
          <p:cNvPr id="23" name="TextBox 22">
            <a:extLst>
              <a:ext uri="{FF2B5EF4-FFF2-40B4-BE49-F238E27FC236}">
                <a16:creationId xmlns:a16="http://schemas.microsoft.com/office/drawing/2014/main" id="{8734BAAC-5EBE-908C-6890-A777FCE824BE}"/>
              </a:ext>
            </a:extLst>
          </p:cNvPr>
          <p:cNvSpPr txBox="1"/>
          <p:nvPr/>
        </p:nvSpPr>
        <p:spPr>
          <a:xfrm>
            <a:off x="2872747" y="2993518"/>
            <a:ext cx="658835"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Slight slope</a:t>
            </a:r>
          </a:p>
        </p:txBody>
      </p:sp>
    </p:spTree>
    <p:extLst>
      <p:ext uri="{BB962C8B-B14F-4D97-AF65-F5344CB8AC3E}">
        <p14:creationId xmlns:p14="http://schemas.microsoft.com/office/powerpoint/2010/main" val="3991002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Global sensitivity analysis: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34</a:t>
            </a:fld>
            <a:endParaRPr lang="de-DE"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2B14179-B92E-0794-7314-9BD44CA92FE9}"/>
                  </a:ext>
                </a:extLst>
              </p:cNvPr>
              <p:cNvSpPr txBox="1"/>
              <p:nvPr/>
            </p:nvSpPr>
            <p:spPr>
              <a:xfrm>
                <a:off x="319090" y="1946303"/>
                <a:ext cx="3795710" cy="1904817"/>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𝑴</m:t>
                        </m:r>
                      </m:e>
                      <m:sub>
                        <m:r>
                          <a:rPr lang="en-US" sz="1200" b="1" i="1" smtClean="0">
                            <a:latin typeface="Cambria Math" panose="02040503050406030204" pitchFamily="18" charset="0"/>
                          </a:rPr>
                          <m:t>𝑳</m:t>
                        </m:r>
                      </m:sub>
                    </m:sSub>
                  </m:oMath>
                </a14:m>
                <a:r>
                  <a:rPr lang="en-US" sz="1200" dirty="0">
                    <a:latin typeface="+mn-lt"/>
                  </a:rPr>
                  <a:t> is the most significant parameters in all directions</a:t>
                </a:r>
              </a:p>
              <a:p>
                <a:pPr marL="285750" indent="-285750">
                  <a:lnSpc>
                    <a:spcPct val="150000"/>
                  </a:lnSpc>
                  <a:buFont typeface="Arial" panose="020B0604020202020204" pitchFamily="34" charset="0"/>
                  <a:buChar char="•"/>
                </a:pPr>
                <a:endParaRPr lang="en-US" sz="1200" dirty="0">
                  <a:latin typeface="+mn-lt"/>
                </a:endParaRPr>
              </a:p>
              <a:p>
                <a:pPr marL="285750" indent="-285750">
                  <a:lnSpc>
                    <a:spcPct val="150000"/>
                  </a:lnSpc>
                  <a:buFont typeface="Arial" panose="020B0604020202020204" pitchFamily="34" charset="0"/>
                  <a:buChar char="•"/>
                </a:pPr>
                <a:endParaRPr lang="en-US" sz="1200" dirty="0">
                  <a:latin typeface="+mn-lt"/>
                </a:endParaRPr>
              </a:p>
              <a:p>
                <a:pPr>
                  <a:lnSpc>
                    <a:spcPct val="150000"/>
                  </a:lnSpc>
                </a:pPr>
                <a:endParaRPr lang="en-US" sz="1200" dirty="0">
                  <a:latin typeface="+mn-lt"/>
                </a:endParaRPr>
              </a:p>
              <a:p>
                <a:pPr marL="285750" indent="-285750">
                  <a:lnSpc>
                    <a:spcPct val="150000"/>
                  </a:lnSpc>
                  <a:buFont typeface="Arial" panose="020B0604020202020204" pitchFamily="34" charset="0"/>
                  <a:buChar char="•"/>
                </a:pPr>
                <a:r>
                  <a:rPr lang="en-US" sz="1200" dirty="0">
                    <a:latin typeface="+mn-lt"/>
                  </a:rPr>
                  <a:t>Overall,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𝑴</m:t>
                        </m:r>
                      </m:e>
                      <m:sub>
                        <m:r>
                          <a:rPr lang="en-US" sz="1200" b="1" i="1" smtClean="0">
                            <a:latin typeface="Cambria Math" panose="02040503050406030204" pitchFamily="18" charset="0"/>
                          </a:rPr>
                          <m:t>𝑳</m:t>
                        </m:r>
                      </m:sub>
                    </m:sSub>
                  </m:oMath>
                </a14:m>
                <a:r>
                  <a:rPr lang="en-US" sz="1200" b="1" dirty="0">
                    <a:latin typeface="+mn-lt"/>
                  </a:rPr>
                  <a:t> and R </a:t>
                </a:r>
                <a:r>
                  <a:rPr lang="en-US" sz="1200" dirty="0">
                    <a:latin typeface="+mn-lt"/>
                  </a:rPr>
                  <a:t>are treated as the top two significant parameters</a:t>
                </a:r>
              </a:p>
            </p:txBody>
          </p:sp>
        </mc:Choice>
        <mc:Fallback>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9090" y="1946303"/>
                <a:ext cx="3795710" cy="1904817"/>
              </a:xfrm>
              <a:prstGeom prst="rect">
                <a:avLst/>
              </a:prstGeom>
              <a:blipFill>
                <a:blip r:embed="rId3"/>
                <a:stretch>
                  <a:fillRect l="-2247" b="-3834"/>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F46353EE-8CEA-BE2E-5CB1-0CA13EC8F5E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045" r="6045" b="4500"/>
          <a:stretch/>
        </p:blipFill>
        <p:spPr>
          <a:xfrm>
            <a:off x="4114800" y="525270"/>
            <a:ext cx="4099560" cy="4262809"/>
          </a:xfrm>
          <a:prstGeom prst="rect">
            <a:avLst/>
          </a:prstGeom>
        </p:spPr>
      </p:pic>
      <p:sp>
        <p:nvSpPr>
          <p:cNvPr id="2" name="Fußzeilenplatzhalter 4">
            <a:extLst>
              <a:ext uri="{FF2B5EF4-FFF2-40B4-BE49-F238E27FC236}">
                <a16:creationId xmlns:a16="http://schemas.microsoft.com/office/drawing/2014/main" id="{4D6D0E5E-1062-94D8-4AA5-9AA8247719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096280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Serviceability and comfortability assessment</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35</a:t>
            </a:fld>
            <a:endParaRPr lang="de-DE" dirty="0"/>
          </a:p>
        </p:txBody>
      </p:sp>
      <p:sp>
        <p:nvSpPr>
          <p:cNvPr id="2" name="Fußzeilenplatzhalter 4">
            <a:extLst>
              <a:ext uri="{FF2B5EF4-FFF2-40B4-BE49-F238E27FC236}">
                <a16:creationId xmlns:a16="http://schemas.microsoft.com/office/drawing/2014/main" id="{3A56AE29-4670-738B-252F-3474FAE430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81460EFD-9889-DBFE-9D5C-AF73ED1E1364}"/>
                  </a:ext>
                </a:extLst>
              </p:cNvPr>
              <p:cNvGraphicFramePr>
                <a:graphicFrameLocks noGrp="1"/>
              </p:cNvGraphicFramePr>
              <p:nvPr>
                <p:extLst>
                  <p:ext uri="{D42A27DB-BD31-4B8C-83A1-F6EECF244321}">
                    <p14:modId xmlns:p14="http://schemas.microsoft.com/office/powerpoint/2010/main" val="351495328"/>
                  </p:ext>
                </p:extLst>
              </p:nvPr>
            </p:nvGraphicFramePr>
            <p:xfrm>
              <a:off x="720123" y="1431130"/>
              <a:ext cx="7838991" cy="1854200"/>
            </p:xfrm>
            <a:graphic>
              <a:graphicData uri="http://schemas.openxmlformats.org/drawingml/2006/table">
                <a:tbl>
                  <a:tblPr firstRow="1" bandRow="1">
                    <a:tableStyleId>{2D5ABB26-0587-4C30-8999-92F81FD0307C}</a:tableStyleId>
                  </a:tblPr>
                  <a:tblGrid>
                    <a:gridCol w="1973650">
                      <a:extLst>
                        <a:ext uri="{9D8B030D-6E8A-4147-A177-3AD203B41FA5}">
                          <a16:colId xmlns:a16="http://schemas.microsoft.com/office/drawing/2014/main" val="4044647562"/>
                        </a:ext>
                      </a:extLst>
                    </a:gridCol>
                    <a:gridCol w="2907956">
                      <a:extLst>
                        <a:ext uri="{9D8B030D-6E8A-4147-A177-3AD203B41FA5}">
                          <a16:colId xmlns:a16="http://schemas.microsoft.com/office/drawing/2014/main" val="2511384142"/>
                        </a:ext>
                      </a:extLst>
                    </a:gridCol>
                    <a:gridCol w="2957385">
                      <a:extLst>
                        <a:ext uri="{9D8B030D-6E8A-4147-A177-3AD203B41FA5}">
                          <a16:colId xmlns:a16="http://schemas.microsoft.com/office/drawing/2014/main" val="2415893335"/>
                        </a:ext>
                      </a:extLst>
                    </a:gridCol>
                  </a:tblGrid>
                  <a:tr h="37084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tc>
                      <a:txBody>
                        <a:bodyPr/>
                        <a:lstStyle/>
                        <a:p>
                          <a:pPr algn="ctr"/>
                          <a:r>
                            <a:rPr lang="en-US" sz="1600" dirty="0">
                              <a:solidFill>
                                <a:schemeClr val="bg1"/>
                              </a:solidFill>
                            </a:rPr>
                            <a:t>Comfortability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tc>
                      <a:txBody>
                        <a:bodyPr/>
                        <a:lstStyle/>
                        <a:p>
                          <a:pPr algn="ctr"/>
                          <a:r>
                            <a:rPr lang="en-US" sz="1600" dirty="0">
                              <a:solidFill>
                                <a:schemeClr val="bg1"/>
                              </a:solidFill>
                            </a:rPr>
                            <a:t>Serviceability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extLst>
                      <a:ext uri="{0D108BD9-81ED-4DB2-BD59-A6C34878D82A}">
                        <a16:rowId xmlns:a16="http://schemas.microsoft.com/office/drawing/2014/main" val="2039409286"/>
                      </a:ext>
                    </a:extLst>
                  </a:tr>
                  <a:tr h="370840">
                    <a:tc>
                      <a:txBody>
                        <a:bodyPr/>
                        <a:lstStyle/>
                        <a:p>
                          <a:r>
                            <a:rPr lang="en-US" sz="1400" dirty="0">
                              <a:solidFill>
                                <a:schemeClr val="bg1"/>
                              </a:solidFill>
                            </a:rPr>
                            <a:t>Standard 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1200" dirty="0">
                              <a:solidFill>
                                <a:schemeClr val="tx1"/>
                              </a:solidFill>
                            </a:rPr>
                            <a:t>DIN4150-2</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rPr>
                            <a:t>DIN4150-3</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753594"/>
                      </a:ext>
                    </a:extLst>
                  </a:tr>
                  <a:tr h="370840">
                    <a:tc>
                      <a:txBody>
                        <a:bodyPr/>
                        <a:lstStyle/>
                        <a:p>
                          <a:r>
                            <a:rPr lang="en-US" sz="1400" dirty="0">
                              <a:solidFill>
                                <a:schemeClr val="bg1"/>
                              </a:solidFill>
                            </a:rPr>
                            <a:t>Evaluated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14:m>
                            <m:oMathPara xmlns:m="http://schemas.openxmlformats.org/officeDocument/2006/math">
                              <m:oMathParaPr>
                                <m:jc m:val="left"/>
                              </m:oMathParaPr>
                              <m:oMath xmlns:m="http://schemas.openxmlformats.org/officeDocument/2006/math">
                                <m:sSubSup>
                                  <m:sSubSupPr>
                                    <m:ctrlPr>
                                      <a:rPr lang="en-US" sz="1200" i="1" smtClean="0">
                                        <a:solidFill>
                                          <a:schemeClr val="tx1"/>
                                        </a:solidFill>
                                        <a:latin typeface="Cambria Math" panose="02040503050406030204" pitchFamily="18" charset="0"/>
                                      </a:rPr>
                                    </m:ctrlPr>
                                  </m:sSubSupPr>
                                  <m:e>
                                    <m:r>
                                      <a:rPr lang="en-US" sz="1200" b="0" i="1" smtClean="0">
                                        <a:solidFill>
                                          <a:schemeClr val="tx1"/>
                                        </a:solidFill>
                                        <a:latin typeface="Cambria Math" panose="02040503050406030204" pitchFamily="18" charset="0"/>
                                      </a:rPr>
                                      <m:t>𝐾𝐵</m:t>
                                    </m:r>
                                  </m:e>
                                  <m:sub>
                                    <m:r>
                                      <a:rPr lang="en-US" sz="1200" b="0" i="1" smtClean="0">
                                        <a:solidFill>
                                          <a:schemeClr val="tx1"/>
                                        </a:solidFill>
                                        <a:latin typeface="Cambria Math" panose="02040503050406030204" pitchFamily="18" charset="0"/>
                                      </a:rPr>
                                      <m:t>𝐹𝑚𝑎𝑥</m:t>
                                    </m:r>
                                  </m:sub>
                                  <m:sup>
                                    <m:r>
                                      <a:rPr lang="en-US" sz="1200" b="0" i="1" smtClean="0">
                                        <a:solidFill>
                                          <a:schemeClr val="tx1"/>
                                        </a:solidFill>
                                        <a:latin typeface="Cambria Math" panose="02040503050406030204" pitchFamily="18" charset="0"/>
                                      </a:rPr>
                                      <m:t>∗</m:t>
                                    </m:r>
                                  </m:sup>
                                </m:sSubSup>
                              </m:oMath>
                            </m:oMathPara>
                          </a14:m>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Maximum velocity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8449601"/>
                      </a:ext>
                    </a:extLst>
                  </a:tr>
                  <a:tr h="370840">
                    <a:tc rowSpan="2">
                      <a:txBody>
                        <a:bodyPr/>
                        <a:lstStyle/>
                        <a:p>
                          <a:pPr lvl="0" algn="l"/>
                          <a:r>
                            <a:rPr lang="en-US" sz="1400" dirty="0">
                              <a:solidFill>
                                <a:schemeClr val="bg1"/>
                              </a:solidFill>
                            </a:rPr>
                            <a:t>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1200" dirty="0"/>
                            <a:t>Day: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𝐴</m:t>
                                  </m:r>
                                </m:e>
                                <m:sub>
                                  <m:r>
                                    <a:rPr lang="en-US" sz="1200" b="0" i="1" smtClean="0">
                                      <a:solidFill>
                                        <a:schemeClr val="tx1"/>
                                      </a:solidFill>
                                      <a:latin typeface="Cambria Math" panose="02040503050406030204" pitchFamily="18" charset="0"/>
                                    </a:rPr>
                                    <m:t>0</m:t>
                                  </m:r>
                                </m:sub>
                              </m:sSub>
                              <m:r>
                                <a:rPr lang="en-US" sz="1200" b="0" i="1" smtClean="0">
                                  <a:solidFill>
                                    <a:schemeClr val="tx1"/>
                                  </a:solidFill>
                                  <a:latin typeface="Cambria Math" panose="02040503050406030204" pitchFamily="18" charset="0"/>
                                </a:rPr>
                                <m:t>=3</m:t>
                              </m:r>
                            </m:oMath>
                          </a14:m>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rPr>
                            <a:t>Horizontal: </a:t>
                          </a:r>
                          <a14:m>
                            <m:oMath xmlns:m="http://schemas.openxmlformats.org/officeDocument/2006/math">
                              <m:r>
                                <a:rPr lang="en-US" sz="1200" b="0" i="1" smtClean="0">
                                  <a:solidFill>
                                    <a:schemeClr val="tx1"/>
                                  </a:solidFill>
                                  <a:latin typeface="Cambria Math" panose="02040503050406030204" pitchFamily="18" charset="0"/>
                                </a:rPr>
                                <m:t>15 </m:t>
                              </m:r>
                              <m:r>
                                <a:rPr lang="en-US" sz="1200" b="0" i="1" smtClean="0">
                                  <a:solidFill>
                                    <a:schemeClr val="tx1"/>
                                  </a:solidFill>
                                  <a:latin typeface="Cambria Math" panose="02040503050406030204" pitchFamily="18" charset="0"/>
                                </a:rPr>
                                <m:t>𝑚𝑚</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oMath>
                          </a14:m>
                          <a:r>
                            <a:rPr lang="en-US" sz="1200" dirty="0">
                              <a:solidFill>
                                <a:schemeClr val="tx1"/>
                              </a:solidFill>
                            </a:rPr>
                            <a:t> </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2051361"/>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Night: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𝐴</m:t>
                                  </m:r>
                                </m:e>
                                <m:sub>
                                  <m:r>
                                    <a:rPr lang="en-US" sz="1200" b="0" i="1" smtClean="0">
                                      <a:solidFill>
                                        <a:schemeClr val="tx1"/>
                                      </a:solidFill>
                                      <a:latin typeface="Cambria Math" panose="02040503050406030204" pitchFamily="18" charset="0"/>
                                    </a:rPr>
                                    <m:t>0</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0.2</m:t>
                              </m:r>
                            </m:oMath>
                          </a14:m>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Vertical: </a:t>
                          </a:r>
                          <a14:m>
                            <m:oMath xmlns:m="http://schemas.openxmlformats.org/officeDocument/2006/math">
                              <m:r>
                                <a:rPr lang="en-US" sz="1200" b="0" i="1" smtClean="0">
                                  <a:solidFill>
                                    <a:schemeClr val="tx1"/>
                                  </a:solidFill>
                                  <a:latin typeface="Cambria Math" panose="02040503050406030204" pitchFamily="18" charset="0"/>
                                </a:rPr>
                                <m:t>20 </m:t>
                              </m:r>
                              <m:r>
                                <a:rPr lang="en-US" sz="1200" b="0" i="1" smtClean="0">
                                  <a:solidFill>
                                    <a:schemeClr val="tx1"/>
                                  </a:solidFill>
                                  <a:latin typeface="Cambria Math" panose="02040503050406030204" pitchFamily="18" charset="0"/>
                                </a:rPr>
                                <m:t>𝑚𝑚</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oMath>
                          </a14:m>
                          <a:r>
                            <a:rPr lang="en-US" sz="1200" dirty="0">
                              <a:solidFill>
                                <a:schemeClr val="tx1"/>
                              </a:solidFill>
                            </a:rPr>
                            <a:t> </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8399409"/>
                      </a:ext>
                    </a:extLst>
                  </a:tr>
                </a:tbl>
              </a:graphicData>
            </a:graphic>
          </p:graphicFrame>
        </mc:Choice>
        <mc:Fallback>
          <p:graphicFrame>
            <p:nvGraphicFramePr>
              <p:cNvPr id="5" name="Table 4">
                <a:extLst>
                  <a:ext uri="{FF2B5EF4-FFF2-40B4-BE49-F238E27FC236}">
                    <a16:creationId xmlns:a16="http://schemas.microsoft.com/office/drawing/2014/main" id="{81460EFD-9889-DBFE-9D5C-AF73ED1E1364}"/>
                  </a:ext>
                </a:extLst>
              </p:cNvPr>
              <p:cNvGraphicFramePr>
                <a:graphicFrameLocks noGrp="1"/>
              </p:cNvGraphicFramePr>
              <p:nvPr>
                <p:extLst>
                  <p:ext uri="{D42A27DB-BD31-4B8C-83A1-F6EECF244321}">
                    <p14:modId xmlns:p14="http://schemas.microsoft.com/office/powerpoint/2010/main" val="351495328"/>
                  </p:ext>
                </p:extLst>
              </p:nvPr>
            </p:nvGraphicFramePr>
            <p:xfrm>
              <a:off x="720123" y="1431130"/>
              <a:ext cx="7838991" cy="1854200"/>
            </p:xfrm>
            <a:graphic>
              <a:graphicData uri="http://schemas.openxmlformats.org/drawingml/2006/table">
                <a:tbl>
                  <a:tblPr firstRow="1" bandRow="1">
                    <a:tableStyleId>{2D5ABB26-0587-4C30-8999-92F81FD0307C}</a:tableStyleId>
                  </a:tblPr>
                  <a:tblGrid>
                    <a:gridCol w="1973650">
                      <a:extLst>
                        <a:ext uri="{9D8B030D-6E8A-4147-A177-3AD203B41FA5}">
                          <a16:colId xmlns:a16="http://schemas.microsoft.com/office/drawing/2014/main" val="4044647562"/>
                        </a:ext>
                      </a:extLst>
                    </a:gridCol>
                    <a:gridCol w="2907956">
                      <a:extLst>
                        <a:ext uri="{9D8B030D-6E8A-4147-A177-3AD203B41FA5}">
                          <a16:colId xmlns:a16="http://schemas.microsoft.com/office/drawing/2014/main" val="2511384142"/>
                        </a:ext>
                      </a:extLst>
                    </a:gridCol>
                    <a:gridCol w="2957385">
                      <a:extLst>
                        <a:ext uri="{9D8B030D-6E8A-4147-A177-3AD203B41FA5}">
                          <a16:colId xmlns:a16="http://schemas.microsoft.com/office/drawing/2014/main" val="2415893335"/>
                        </a:ext>
                      </a:extLst>
                    </a:gridCol>
                  </a:tblGrid>
                  <a:tr h="37084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tc>
                      <a:txBody>
                        <a:bodyPr/>
                        <a:lstStyle/>
                        <a:p>
                          <a:pPr algn="ctr"/>
                          <a:r>
                            <a:rPr lang="en-US" sz="1600" dirty="0">
                              <a:solidFill>
                                <a:schemeClr val="bg1"/>
                              </a:solidFill>
                            </a:rPr>
                            <a:t>Comfortability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tc>
                      <a:txBody>
                        <a:bodyPr/>
                        <a:lstStyle/>
                        <a:p>
                          <a:pPr algn="ctr"/>
                          <a:r>
                            <a:rPr lang="en-US" sz="1600" dirty="0">
                              <a:solidFill>
                                <a:schemeClr val="bg1"/>
                              </a:solidFill>
                            </a:rPr>
                            <a:t>Serviceability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293"/>
                        </a:solidFill>
                      </a:tcPr>
                    </a:tc>
                    <a:extLst>
                      <a:ext uri="{0D108BD9-81ED-4DB2-BD59-A6C34878D82A}">
                        <a16:rowId xmlns:a16="http://schemas.microsoft.com/office/drawing/2014/main" val="2039409286"/>
                      </a:ext>
                    </a:extLst>
                  </a:tr>
                  <a:tr h="370840">
                    <a:tc>
                      <a:txBody>
                        <a:bodyPr/>
                        <a:lstStyle/>
                        <a:p>
                          <a:r>
                            <a:rPr lang="en-US" sz="1400" dirty="0">
                              <a:solidFill>
                                <a:schemeClr val="bg1"/>
                              </a:solidFill>
                            </a:rPr>
                            <a:t>Standard 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1200" dirty="0">
                              <a:solidFill>
                                <a:schemeClr val="tx1"/>
                              </a:solidFill>
                            </a:rPr>
                            <a:t>DIN4150-2</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rPr>
                            <a:t>DIN4150-3</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753594"/>
                      </a:ext>
                    </a:extLst>
                  </a:tr>
                  <a:tr h="370840">
                    <a:tc>
                      <a:txBody>
                        <a:bodyPr/>
                        <a:lstStyle/>
                        <a:p>
                          <a:r>
                            <a:rPr lang="en-US" sz="1400" dirty="0">
                              <a:solidFill>
                                <a:schemeClr val="bg1"/>
                              </a:solidFill>
                            </a:rPr>
                            <a:t>Evaluated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134" t="-203279" r="-102306" b="-204918"/>
                          </a:stretch>
                        </a:blipFill>
                      </a:tcPr>
                    </a:tc>
                    <a:tc>
                      <a:txBody>
                        <a:bodyPr/>
                        <a:lstStyle/>
                        <a:p>
                          <a:r>
                            <a:rPr lang="en-US" sz="1200" dirty="0"/>
                            <a:t>Maximum velocity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8449601"/>
                      </a:ext>
                    </a:extLst>
                  </a:tr>
                  <a:tr h="370840">
                    <a:tc rowSpan="2">
                      <a:txBody>
                        <a:bodyPr/>
                        <a:lstStyle/>
                        <a:p>
                          <a:pPr lvl="0" algn="l"/>
                          <a:r>
                            <a:rPr lang="en-US" sz="1400" dirty="0">
                              <a:solidFill>
                                <a:schemeClr val="bg1"/>
                              </a:solidFill>
                            </a:rPr>
                            <a:t>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134" t="-303279" r="-102306" b="-1049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5021" t="-303279" r="-412" b="-104918"/>
                          </a:stretch>
                        </a:blipFill>
                      </a:tcPr>
                    </a:tc>
                    <a:extLst>
                      <a:ext uri="{0D108BD9-81ED-4DB2-BD59-A6C34878D82A}">
                        <a16:rowId xmlns:a16="http://schemas.microsoft.com/office/drawing/2014/main" val="2522051361"/>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134" t="-403279" r="-102306" b="-49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5021" t="-403279" r="-412" b="-4918"/>
                          </a:stretch>
                        </a:blipFill>
                      </a:tcPr>
                    </a:tc>
                    <a:extLst>
                      <a:ext uri="{0D108BD9-81ED-4DB2-BD59-A6C34878D82A}">
                        <a16:rowId xmlns:a16="http://schemas.microsoft.com/office/drawing/2014/main" val="988399409"/>
                      </a:ext>
                    </a:extLst>
                  </a:tr>
                </a:tbl>
              </a:graphicData>
            </a:graphic>
          </p:graphicFrame>
        </mc:Fallback>
      </mc:AlternateContent>
      <p:grpSp>
        <p:nvGrpSpPr>
          <p:cNvPr id="16" name="Group 15">
            <a:extLst>
              <a:ext uri="{FF2B5EF4-FFF2-40B4-BE49-F238E27FC236}">
                <a16:creationId xmlns:a16="http://schemas.microsoft.com/office/drawing/2014/main" id="{395E676C-7D26-CE7D-51C2-174BCD74DA8B}"/>
              </a:ext>
            </a:extLst>
          </p:cNvPr>
          <p:cNvGrpSpPr/>
          <p:nvPr/>
        </p:nvGrpSpPr>
        <p:grpSpPr>
          <a:xfrm>
            <a:off x="668466" y="3528565"/>
            <a:ext cx="3566126" cy="1007162"/>
            <a:chOff x="4754091" y="3534329"/>
            <a:chExt cx="3566126" cy="1007162"/>
          </a:xfrm>
        </p:grpSpPr>
        <p:sp>
          <p:nvSpPr>
            <p:cNvPr id="12" name="Rectangle: Rounded Corners 11">
              <a:extLst>
                <a:ext uri="{FF2B5EF4-FFF2-40B4-BE49-F238E27FC236}">
                  <a16:creationId xmlns:a16="http://schemas.microsoft.com/office/drawing/2014/main" id="{86D21ABB-03A5-A4F5-9B9A-AC9F2C5892E6}"/>
                </a:ext>
              </a:extLst>
            </p:cNvPr>
            <p:cNvSpPr/>
            <p:nvPr/>
          </p:nvSpPr>
          <p:spPr>
            <a:xfrm>
              <a:off x="4754091" y="3534329"/>
              <a:ext cx="3566126" cy="1007162"/>
            </a:xfrm>
            <a:prstGeom prst="roundRect">
              <a:avLst>
                <a:gd name="adj" fmla="val 919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400" b="1" dirty="0">
                  <a:solidFill>
                    <a:schemeClr val="tx1"/>
                  </a:solidFill>
                </a:rPr>
                <a:t>RMS weighted velocity</a:t>
              </a:r>
              <a:endParaRPr lang="en-US" sz="1400" b="1" i="1" dirty="0">
                <a:solidFill>
                  <a:schemeClr val="tx1"/>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55ACA19-ABE2-F62E-9EBB-30C6DB4E8448}"/>
                    </a:ext>
                  </a:extLst>
                </p:cNvPr>
                <p:cNvSpPr txBox="1"/>
                <p:nvPr/>
              </p:nvSpPr>
              <p:spPr>
                <a:xfrm>
                  <a:off x="4888470" y="3947235"/>
                  <a:ext cx="3431747" cy="430824"/>
                </a:xfrm>
                <a:prstGeom prst="rect">
                  <a:avLst/>
                </a:prstGeom>
                <a:noFill/>
              </p:spPr>
              <p:txBody>
                <a:bodyPr wrap="square" lIns="0" tIns="0" rIns="0" bIns="0" rtlCol="0">
                  <a:spAutoFit/>
                </a:bodyPr>
                <a:lstStyle/>
                <a:p>
                  <a:pPr>
                    <a:lnSpc>
                      <a:spcPct val="114000"/>
                    </a:lnSpc>
                  </a:pPr>
                  <a14:m>
                    <m:oMath xmlns:m="http://schemas.openxmlformats.org/officeDocument/2006/math">
                      <m:sSubSup>
                        <m:sSubSupPr>
                          <m:ctrlPr>
                            <a:rPr lang="en-US" sz="1100" i="1" smtClean="0">
                              <a:solidFill>
                                <a:schemeClr val="tx1"/>
                              </a:solidFill>
                              <a:latin typeface="Cambria Math" panose="02040503050406030204" pitchFamily="18" charset="0"/>
                            </a:rPr>
                          </m:ctrlPr>
                        </m:sSubSupPr>
                        <m:e>
                          <m:r>
                            <a:rPr lang="en-US" sz="1100" b="0" i="1" smtClean="0">
                              <a:solidFill>
                                <a:schemeClr val="tx1"/>
                              </a:solidFill>
                              <a:latin typeface="Cambria Math" panose="02040503050406030204" pitchFamily="18" charset="0"/>
                            </a:rPr>
                            <m:t>𝐾𝐵</m:t>
                          </m:r>
                        </m:e>
                        <m:sub>
                          <m:r>
                            <a:rPr lang="en-US" sz="1100" b="0" i="1" smtClean="0">
                              <a:solidFill>
                                <a:schemeClr val="tx1"/>
                              </a:solidFill>
                              <a:latin typeface="Cambria Math" panose="02040503050406030204" pitchFamily="18" charset="0"/>
                            </a:rPr>
                            <m:t>𝐹𝑚𝑎𝑥</m:t>
                          </m:r>
                        </m:sub>
                        <m:sup>
                          <m:r>
                            <a:rPr lang="en-US" sz="1100" b="0" i="1" smtClean="0">
                              <a:solidFill>
                                <a:schemeClr val="tx1"/>
                              </a:solidFill>
                              <a:latin typeface="Cambria Math" panose="02040503050406030204" pitchFamily="18" charset="0"/>
                            </a:rPr>
                            <m:t>∗</m:t>
                          </m:r>
                        </m:sup>
                      </m:sSubSup>
                      <m:r>
                        <a:rPr lang="en-US" altLang="zh-TW" sz="1100" i="1">
                          <a:solidFill>
                            <a:schemeClr val="tx1"/>
                          </a:solidFill>
                          <a:latin typeface="Cambria Math" panose="02040503050406030204" pitchFamily="18" charset="0"/>
                        </a:rPr>
                        <m:t>=</m:t>
                      </m:r>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𝑐</m:t>
                          </m:r>
                        </m:e>
                        <m:sub>
                          <m:r>
                            <a:rPr lang="en-US" altLang="zh-TW" sz="1100" b="0" i="1" smtClean="0">
                              <a:solidFill>
                                <a:schemeClr val="tx1"/>
                              </a:solidFill>
                              <a:latin typeface="Cambria Math" panose="02040503050406030204" pitchFamily="18" charset="0"/>
                            </a:rPr>
                            <m:t>𝐹</m:t>
                          </m:r>
                        </m:sub>
                      </m:sSub>
                      <m:f>
                        <m:fPr>
                          <m:ctrlPr>
                            <a:rPr lang="en-US" altLang="zh-TW" sz="1100" i="1" smtClean="0">
                              <a:solidFill>
                                <a:schemeClr val="tx1"/>
                              </a:solidFill>
                              <a:latin typeface="Cambria Math" panose="02040503050406030204" pitchFamily="18" charset="0"/>
                            </a:rPr>
                          </m:ctrlPr>
                        </m:fPr>
                        <m:num>
                          <m:r>
                            <a:rPr lang="en-US" altLang="zh-TW" sz="1100" b="0" i="1" smtClean="0">
                              <a:solidFill>
                                <a:schemeClr val="tx1"/>
                              </a:solidFill>
                              <a:latin typeface="Cambria Math" panose="02040503050406030204" pitchFamily="18" charset="0"/>
                            </a:rPr>
                            <m:t>1</m:t>
                          </m:r>
                        </m:num>
                        <m:den>
                          <m:r>
                            <a:rPr lang="en-US" altLang="zh-TW" sz="1100" i="1" smtClean="0">
                              <a:solidFill>
                                <a:schemeClr val="tx1"/>
                              </a:solidFill>
                              <a:latin typeface="Cambria Math" panose="02040503050406030204" pitchFamily="18" charset="0"/>
                              <a:ea typeface="Cambria Math" panose="02040503050406030204" pitchFamily="18" charset="0"/>
                            </a:rPr>
                            <m:t>√</m:t>
                          </m:r>
                          <m:r>
                            <a:rPr lang="en-US" altLang="zh-TW" sz="1100" b="0" i="1" smtClean="0">
                              <a:solidFill>
                                <a:schemeClr val="tx1"/>
                              </a:solidFill>
                              <a:latin typeface="Cambria Math" panose="02040503050406030204" pitchFamily="18" charset="0"/>
                              <a:ea typeface="Cambria Math" panose="02040503050406030204" pitchFamily="18" charset="0"/>
                            </a:rPr>
                            <m:t>2</m:t>
                          </m:r>
                        </m:den>
                      </m:f>
                      <m:f>
                        <m:fPr>
                          <m:ctrlPr>
                            <a:rPr lang="en-US" altLang="zh-TW" sz="1100" i="1" smtClean="0">
                              <a:solidFill>
                                <a:schemeClr val="tx1"/>
                              </a:solidFill>
                              <a:latin typeface="Cambria Math" panose="02040503050406030204" pitchFamily="18" charset="0"/>
                            </a:rPr>
                          </m:ctrlPr>
                        </m:fPr>
                        <m:num>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𝑣</m:t>
                              </m:r>
                            </m:e>
                            <m:sub>
                              <m:r>
                                <a:rPr lang="en-US" altLang="zh-TW" sz="1100" b="0" i="1" smtClean="0">
                                  <a:solidFill>
                                    <a:schemeClr val="tx1"/>
                                  </a:solidFill>
                                  <a:latin typeface="Cambria Math" panose="02040503050406030204" pitchFamily="18" charset="0"/>
                                </a:rPr>
                                <m:t>𝑚𝑎𝑥</m:t>
                              </m:r>
                            </m:sub>
                          </m:sSub>
                        </m:num>
                        <m:den>
                          <m:rad>
                            <m:radPr>
                              <m:degHide m:val="on"/>
                              <m:ctrlPr>
                                <a:rPr lang="en-US" altLang="zh-TW" sz="1100" i="1" smtClean="0">
                                  <a:solidFill>
                                    <a:schemeClr val="tx1"/>
                                  </a:solidFill>
                                  <a:latin typeface="Cambria Math" panose="02040503050406030204" pitchFamily="18" charset="0"/>
                                </a:rPr>
                              </m:ctrlPr>
                            </m:radPr>
                            <m:deg/>
                            <m:e>
                              <m:r>
                                <a:rPr lang="en-US" altLang="zh-TW" sz="1100" b="0" i="1" smtClean="0">
                                  <a:solidFill>
                                    <a:schemeClr val="tx1"/>
                                  </a:solidFill>
                                  <a:latin typeface="Cambria Math" panose="02040503050406030204" pitchFamily="18" charset="0"/>
                                </a:rPr>
                                <m:t>1+</m:t>
                              </m:r>
                              <m:sSup>
                                <m:sSupPr>
                                  <m:ctrlPr>
                                    <a:rPr lang="en-US" altLang="zh-TW" sz="1100" b="0" i="1" smtClean="0">
                                      <a:solidFill>
                                        <a:schemeClr val="tx1"/>
                                      </a:solidFill>
                                      <a:latin typeface="Cambria Math" panose="02040503050406030204" pitchFamily="18" charset="0"/>
                                    </a:rPr>
                                  </m:ctrlPr>
                                </m:sSupPr>
                                <m:e>
                                  <m:r>
                                    <a:rPr lang="en-US" altLang="zh-TW" sz="1100" b="0" i="1" smtClean="0">
                                      <a:solidFill>
                                        <a:schemeClr val="tx1"/>
                                      </a:solidFill>
                                      <a:latin typeface="Cambria Math" panose="02040503050406030204" pitchFamily="18" charset="0"/>
                                    </a:rPr>
                                    <m:t>(</m:t>
                                  </m:r>
                                  <m:f>
                                    <m:fPr>
                                      <m:type m:val="skw"/>
                                      <m:ctrlPr>
                                        <a:rPr lang="en-US" altLang="zh-TW" sz="1100" b="0" i="1" smtClean="0">
                                          <a:solidFill>
                                            <a:schemeClr val="tx1"/>
                                          </a:solidFill>
                                          <a:latin typeface="Cambria Math" panose="02040503050406030204" pitchFamily="18" charset="0"/>
                                        </a:rPr>
                                      </m:ctrlPr>
                                    </m:fPr>
                                    <m:num>
                                      <m:sSub>
                                        <m:sSubPr>
                                          <m:ctrlPr>
                                            <a:rPr lang="en-US" altLang="zh-TW" sz="1100" b="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𝑓</m:t>
                                          </m:r>
                                        </m:e>
                                        <m:sub>
                                          <m:r>
                                            <a:rPr lang="en-US" altLang="zh-TW" sz="1100" b="0" i="1" smtClean="0">
                                              <a:solidFill>
                                                <a:schemeClr val="tx1"/>
                                              </a:solidFill>
                                              <a:latin typeface="Cambria Math" panose="02040503050406030204" pitchFamily="18" charset="0"/>
                                            </a:rPr>
                                            <m:t>0</m:t>
                                          </m:r>
                                        </m:sub>
                                      </m:sSub>
                                    </m:num>
                                    <m:den>
                                      <m:r>
                                        <a:rPr lang="en-US" altLang="zh-TW" sz="1100" b="0" i="1" smtClean="0">
                                          <a:solidFill>
                                            <a:schemeClr val="tx1"/>
                                          </a:solidFill>
                                          <a:latin typeface="Cambria Math" panose="02040503050406030204" pitchFamily="18" charset="0"/>
                                        </a:rPr>
                                        <m:t>𝑓</m:t>
                                      </m:r>
                                    </m:den>
                                  </m:f>
                                  <m:r>
                                    <a:rPr lang="en-US" altLang="zh-TW" sz="1100" b="0" i="1" smtClean="0">
                                      <a:solidFill>
                                        <a:schemeClr val="tx1"/>
                                      </a:solidFill>
                                      <a:latin typeface="Cambria Math" panose="02040503050406030204" pitchFamily="18" charset="0"/>
                                    </a:rPr>
                                    <m:t>)</m:t>
                                  </m:r>
                                </m:e>
                                <m:sup>
                                  <m:r>
                                    <a:rPr lang="en-US" altLang="zh-TW" sz="1100" b="0" i="1" smtClean="0">
                                      <a:solidFill>
                                        <a:schemeClr val="tx1"/>
                                      </a:solidFill>
                                      <a:latin typeface="Cambria Math" panose="02040503050406030204" pitchFamily="18" charset="0"/>
                                    </a:rPr>
                                    <m:t>2</m:t>
                                  </m:r>
                                </m:sup>
                              </m:sSup>
                            </m:e>
                          </m:rad>
                        </m:den>
                      </m:f>
                      <m:r>
                        <a:rPr lang="en-US" altLang="zh-TW" sz="1100" b="0" i="1" smtClean="0">
                          <a:solidFill>
                            <a:schemeClr val="tx1"/>
                          </a:solidFill>
                          <a:latin typeface="Cambria Math" panose="02040503050406030204" pitchFamily="18" charset="0"/>
                        </a:rPr>
                        <m:t> </m:t>
                      </m:r>
                      <m:r>
                        <a:rPr lang="en-US" altLang="zh-TW" sz="1100" b="0" i="1" smtClean="0">
                          <a:solidFill>
                            <a:schemeClr val="tx1"/>
                          </a:solidFill>
                          <a:latin typeface="Cambria Math" panose="02040503050406030204" pitchFamily="18" charset="0"/>
                        </a:rPr>
                        <m:t>, </m:t>
                      </m:r>
                      <m:r>
                        <a:rPr lang="en-US" altLang="zh-TW" sz="1100" b="0" i="1" smtClean="0">
                          <a:solidFill>
                            <a:schemeClr val="tx1"/>
                          </a:solidFill>
                          <a:latin typeface="Cambria Math" panose="02040503050406030204" pitchFamily="18" charset="0"/>
                        </a:rPr>
                        <m:t> </m:t>
                      </m:r>
                      <m:r>
                        <a:rPr lang="en-US" altLang="zh-TW" sz="1100" b="0" i="1" smtClean="0">
                          <a:solidFill>
                            <a:schemeClr val="tx1"/>
                          </a:solidFill>
                          <a:latin typeface="Cambria Math" panose="02040503050406030204" pitchFamily="18" charset="0"/>
                        </a:rPr>
                        <m:t>𝑤h𝑒𝑟𝑒</m:t>
                      </m:r>
                      <m:r>
                        <a:rPr lang="en-US" altLang="zh-TW" sz="1100" b="0" i="1" smtClean="0">
                          <a:solidFill>
                            <a:schemeClr val="tx1"/>
                          </a:solidFill>
                          <a:latin typeface="Cambria Math" panose="02040503050406030204" pitchFamily="18" charset="0"/>
                        </a:rPr>
                        <m:t> </m:t>
                      </m:r>
                      <m:sSub>
                        <m:sSubPr>
                          <m:ctrlPr>
                            <a:rPr lang="en-US" altLang="zh-TW" sz="1100" i="1">
                              <a:solidFill>
                                <a:schemeClr val="tx1"/>
                              </a:solidFill>
                              <a:latin typeface="Cambria Math" panose="02040503050406030204" pitchFamily="18" charset="0"/>
                            </a:rPr>
                          </m:ctrlPr>
                        </m:sSubPr>
                        <m:e>
                          <m:r>
                            <a:rPr lang="en-US" altLang="zh-TW" sz="1100" i="1">
                              <a:solidFill>
                                <a:schemeClr val="tx1"/>
                              </a:solidFill>
                              <a:latin typeface="Cambria Math" panose="02040503050406030204" pitchFamily="18" charset="0"/>
                            </a:rPr>
                            <m:t>𝑓</m:t>
                          </m:r>
                        </m:e>
                        <m:sub>
                          <m:r>
                            <a:rPr lang="en-US" altLang="zh-TW" sz="1100" i="1">
                              <a:solidFill>
                                <a:schemeClr val="tx1"/>
                              </a:solidFill>
                              <a:latin typeface="Cambria Math" panose="02040503050406030204" pitchFamily="18" charset="0"/>
                            </a:rPr>
                            <m:t>0</m:t>
                          </m:r>
                        </m:sub>
                      </m:sSub>
                      <m:r>
                        <a:rPr lang="en-US" altLang="zh-TW" sz="1100" i="1">
                          <a:solidFill>
                            <a:schemeClr val="tx1"/>
                          </a:solidFill>
                          <a:latin typeface="Cambria Math" panose="02040503050406030204" pitchFamily="18" charset="0"/>
                        </a:rPr>
                        <m:t>=5.6 </m:t>
                      </m:r>
                      <m:r>
                        <a:rPr lang="en-US" altLang="zh-TW" sz="1100" i="1">
                          <a:solidFill>
                            <a:schemeClr val="tx1"/>
                          </a:solidFill>
                          <a:latin typeface="Cambria Math" panose="02040503050406030204" pitchFamily="18" charset="0"/>
                        </a:rPr>
                        <m:t>𝐻𝑧</m:t>
                      </m:r>
                      <m:r>
                        <a:rPr lang="en-US" altLang="zh-TW" sz="1100" b="0" i="1" smtClean="0">
                          <a:solidFill>
                            <a:schemeClr val="tx1"/>
                          </a:solidFill>
                          <a:latin typeface="Cambria Math" panose="02040503050406030204" pitchFamily="18" charset="0"/>
                        </a:rPr>
                        <m:t>,</m:t>
                      </m:r>
                      <m:sSub>
                        <m:sSubPr>
                          <m:ctrlPr>
                            <a:rPr lang="en-US" altLang="zh-TW" sz="1100" i="1">
                              <a:latin typeface="Cambria Math" panose="02040503050406030204" pitchFamily="18" charset="0"/>
                            </a:rPr>
                          </m:ctrlPr>
                        </m:sSubPr>
                        <m:e>
                          <m:r>
                            <a:rPr lang="en-US" altLang="zh-TW" sz="1100" i="1">
                              <a:latin typeface="Cambria Math" panose="02040503050406030204" pitchFamily="18" charset="0"/>
                            </a:rPr>
                            <m:t>𝑐</m:t>
                          </m:r>
                        </m:e>
                        <m:sub>
                          <m:r>
                            <a:rPr lang="en-US" altLang="zh-TW" sz="1100" i="1">
                              <a:latin typeface="Cambria Math" panose="02040503050406030204" pitchFamily="18" charset="0"/>
                            </a:rPr>
                            <m:t>𝐹</m:t>
                          </m:r>
                        </m:sub>
                      </m:sSub>
                    </m:oMath>
                  </a14:m>
                  <a:r>
                    <a:rPr lang="en-US" sz="1100" dirty="0">
                      <a:latin typeface="+mn-lt"/>
                    </a:rPr>
                    <a:t> = 0.8</a:t>
                  </a:r>
                </a:p>
              </p:txBody>
            </p:sp>
          </mc:Choice>
          <mc:Fallback>
            <p:sp>
              <p:nvSpPr>
                <p:cNvPr id="6" name="TextBox 5">
                  <a:extLst>
                    <a:ext uri="{FF2B5EF4-FFF2-40B4-BE49-F238E27FC236}">
                      <a16:creationId xmlns:a16="http://schemas.microsoft.com/office/drawing/2014/main" id="{755ACA19-ABE2-F62E-9EBB-30C6DB4E8448}"/>
                    </a:ext>
                  </a:extLst>
                </p:cNvPr>
                <p:cNvSpPr txBox="1">
                  <a:spLocks noRot="1" noChangeAspect="1" noMove="1" noResize="1" noEditPoints="1" noAdjustHandles="1" noChangeArrowheads="1" noChangeShapeType="1" noTextEdit="1"/>
                </p:cNvSpPr>
                <p:nvPr/>
              </p:nvSpPr>
              <p:spPr>
                <a:xfrm>
                  <a:off x="4888470" y="3947235"/>
                  <a:ext cx="3431747" cy="430824"/>
                </a:xfrm>
                <a:prstGeom prst="rect">
                  <a:avLst/>
                </a:prstGeom>
                <a:blipFill>
                  <a:blip r:embed="rId4"/>
                  <a:stretch>
                    <a:fillRect l="-1421" t="-7143" b="-84286"/>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EAC3859F-5583-AF48-33C6-015732ABA03A}"/>
              </a:ext>
            </a:extLst>
          </p:cNvPr>
          <p:cNvGrpSpPr/>
          <p:nvPr/>
        </p:nvGrpSpPr>
        <p:grpSpPr>
          <a:xfrm>
            <a:off x="3931765" y="3531855"/>
            <a:ext cx="4944249" cy="1007162"/>
            <a:chOff x="4188423" y="3644727"/>
            <a:chExt cx="4944249" cy="1007162"/>
          </a:xfrm>
        </p:grpSpPr>
        <p:sp>
          <p:nvSpPr>
            <p:cNvPr id="7" name="Rectangle: Rounded Corners 6">
              <a:extLst>
                <a:ext uri="{FF2B5EF4-FFF2-40B4-BE49-F238E27FC236}">
                  <a16:creationId xmlns:a16="http://schemas.microsoft.com/office/drawing/2014/main" id="{351B5C1E-8A0B-DBC6-8557-1CF140CF995C}"/>
                </a:ext>
              </a:extLst>
            </p:cNvPr>
            <p:cNvSpPr/>
            <p:nvPr/>
          </p:nvSpPr>
          <p:spPr>
            <a:xfrm>
              <a:off x="4630006" y="3644727"/>
              <a:ext cx="4191000" cy="1007162"/>
            </a:xfrm>
            <a:prstGeom prst="roundRect">
              <a:avLst>
                <a:gd name="adj" fmla="val 91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400" b="1" i="1" dirty="0">
                  <a:solidFill>
                    <a:schemeClr val="tx1"/>
                  </a:solidFill>
                </a:rPr>
                <a:t>Fragility surface</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EF23C1E-2A22-8AE7-29DA-DF474A1BEDE0}"/>
                    </a:ext>
                  </a:extLst>
                </p:cNvPr>
                <p:cNvSpPr txBox="1"/>
                <p:nvPr/>
              </p:nvSpPr>
              <p:spPr>
                <a:xfrm>
                  <a:off x="4188423" y="4117114"/>
                  <a:ext cx="3238500"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𝐹𝑟𝑎𝑔𝑖𝑙𝑖𝑡𝑦</m:t>
                        </m:r>
                        <m:r>
                          <a:rPr lang="en-US" sz="1200" b="0" i="1" smtClean="0">
                            <a:latin typeface="Cambria Math" panose="02040503050406030204" pitchFamily="18" charset="0"/>
                          </a:rPr>
                          <m:t>=</m:t>
                        </m:r>
                        <m:r>
                          <a:rPr lang="en-US" sz="1200" b="0" i="1" smtClean="0">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𝐿𝑆</m:t>
                        </m:r>
                        <m:r>
                          <a:rPr lang="en-US" sz="1200" b="0" i="1" smtClean="0">
                            <a:latin typeface="Cambria Math" panose="02040503050406030204" pitchFamily="18" charset="0"/>
                          </a:rPr>
                          <m:t>|</m:t>
                        </m:r>
                        <m:r>
                          <a:rPr lang="en-US" sz="1200" b="0" i="1" smtClean="0">
                            <a:latin typeface="Cambria Math" panose="02040503050406030204" pitchFamily="18" charset="0"/>
                          </a:rPr>
                          <m:t>𝐼𝑀</m:t>
                        </m:r>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m:oMathPara>
                  </a14:m>
                  <a:endParaRPr lang="en-US" sz="1200" dirty="0" err="1">
                    <a:latin typeface="+mn-lt"/>
                  </a:endParaRPr>
                </a:p>
              </p:txBody>
            </p:sp>
          </mc:Choice>
          <mc:Fallback>
            <p:sp>
              <p:nvSpPr>
                <p:cNvPr id="8" name="TextBox 7">
                  <a:extLst>
                    <a:ext uri="{FF2B5EF4-FFF2-40B4-BE49-F238E27FC236}">
                      <a16:creationId xmlns:a16="http://schemas.microsoft.com/office/drawing/2014/main" id="{5EF23C1E-2A22-8AE7-29DA-DF474A1BEDE0}"/>
                    </a:ext>
                  </a:extLst>
                </p:cNvPr>
                <p:cNvSpPr txBox="1">
                  <a:spLocks noRot="1" noChangeAspect="1" noMove="1" noResize="1" noEditPoints="1" noAdjustHandles="1" noChangeArrowheads="1" noChangeShapeType="1" noTextEdit="1"/>
                </p:cNvSpPr>
                <p:nvPr/>
              </p:nvSpPr>
              <p:spPr>
                <a:xfrm>
                  <a:off x="4188423" y="4117114"/>
                  <a:ext cx="3238500" cy="210507"/>
                </a:xfrm>
                <a:prstGeom prst="rect">
                  <a:avLst/>
                </a:prstGeom>
                <a:blipFill>
                  <a:blip r:embed="rId5"/>
                  <a:stretch>
                    <a:fillRect b="-29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5580A3B-FD58-F1D2-7F08-FB12358880EC}"/>
                    </a:ext>
                  </a:extLst>
                </p:cNvPr>
                <p:cNvSpPr txBox="1"/>
                <p:nvPr/>
              </p:nvSpPr>
              <p:spPr>
                <a:xfrm>
                  <a:off x="6909140" y="4053690"/>
                  <a:ext cx="2223532" cy="359970"/>
                </a:xfrm>
                <a:prstGeom prst="rect">
                  <a:avLst/>
                </a:prstGeom>
                <a:noFill/>
              </p:spPr>
              <p:txBody>
                <a:bodyPr wrap="square" lIns="0" tIns="0" rIns="0" bIns="0" rtlCol="0">
                  <a:spAutoFit/>
                </a:bodyPr>
                <a:lstStyle/>
                <a:p>
                  <a:pPr marL="171450" indent="-171450">
                    <a:lnSpc>
                      <a:spcPct val="150000"/>
                    </a:lnSpc>
                    <a:buFont typeface="Arial" panose="020B0604020202020204" pitchFamily="34" charset="0"/>
                    <a:buChar char="•"/>
                  </a:pPr>
                  <a:r>
                    <a:rPr lang="en-US" sz="800" dirty="0">
                      <a:latin typeface="+mn-lt"/>
                    </a:rPr>
                    <a:t>LS: limit state or damage state</a:t>
                  </a:r>
                </a:p>
                <a:p>
                  <a:pPr marL="171450" indent="-171450">
                    <a:lnSpc>
                      <a:spcPct val="150000"/>
                    </a:lnSpc>
                    <a:buFont typeface="Arial" panose="020B0604020202020204" pitchFamily="34" charset="0"/>
                    <a:buChar char="•"/>
                  </a:pPr>
                  <a:r>
                    <a:rPr lang="en-US" sz="800" dirty="0">
                      <a:latin typeface="+mn-lt"/>
                    </a:rPr>
                    <a:t>IM: Intensity measurement, i.e.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𝑀</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r>
                        <a:rPr lang="en-US" sz="800" b="0" i="1" smtClean="0">
                          <a:latin typeface="Cambria Math" panose="02040503050406030204" pitchFamily="18" charset="0"/>
                        </a:rPr>
                        <m:t>𝑅</m:t>
                      </m:r>
                    </m:oMath>
                  </a14:m>
                  <a:r>
                    <a:rPr lang="en-US" sz="800" dirty="0">
                      <a:latin typeface="+mn-lt"/>
                    </a:rPr>
                    <a:t> </a:t>
                  </a:r>
                </a:p>
              </p:txBody>
            </p:sp>
          </mc:Choice>
          <mc:Fallback>
            <p:sp>
              <p:nvSpPr>
                <p:cNvPr id="9" name="TextBox 8">
                  <a:extLst>
                    <a:ext uri="{FF2B5EF4-FFF2-40B4-BE49-F238E27FC236}">
                      <a16:creationId xmlns:a16="http://schemas.microsoft.com/office/drawing/2014/main" id="{15580A3B-FD58-F1D2-7F08-FB12358880EC}"/>
                    </a:ext>
                  </a:extLst>
                </p:cNvPr>
                <p:cNvSpPr txBox="1">
                  <a:spLocks noRot="1" noChangeAspect="1" noMove="1" noResize="1" noEditPoints="1" noAdjustHandles="1" noChangeArrowheads="1" noChangeShapeType="1" noTextEdit="1"/>
                </p:cNvSpPr>
                <p:nvPr/>
              </p:nvSpPr>
              <p:spPr>
                <a:xfrm>
                  <a:off x="6909140" y="4053690"/>
                  <a:ext cx="2223532" cy="359970"/>
                </a:xfrm>
                <a:prstGeom prst="rect">
                  <a:avLst/>
                </a:prstGeom>
                <a:blipFill>
                  <a:blip r:embed="rId6"/>
                  <a:stretch>
                    <a:fillRect l="-2740"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651433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Day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36</a:t>
            </a:fld>
            <a:endParaRPr lang="de-DE" dirty="0"/>
          </a:p>
        </p:txBody>
      </p:sp>
      <p:pic>
        <p:nvPicPr>
          <p:cNvPr id="2" name="Graphic 1">
            <a:extLst>
              <a:ext uri="{FF2B5EF4-FFF2-40B4-BE49-F238E27FC236}">
                <a16:creationId xmlns:a16="http://schemas.microsoft.com/office/drawing/2014/main" id="{7E2201B9-41CD-0BEA-C093-82EA40939F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1" y="1387253"/>
            <a:ext cx="3920491" cy="2940368"/>
          </a:xfrm>
          <a:prstGeom prst="rect">
            <a:avLst/>
          </a:prstGeom>
        </p:spPr>
      </p:pic>
      <p:pic>
        <p:nvPicPr>
          <p:cNvPr id="8" name="Graphic 7">
            <a:extLst>
              <a:ext uri="{FF2B5EF4-FFF2-40B4-BE49-F238E27FC236}">
                <a16:creationId xmlns:a16="http://schemas.microsoft.com/office/drawing/2014/main" id="{137C70C9-0BEB-F3A9-77FF-7B10802EC8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sp>
        <p:nvSpPr>
          <p:cNvPr id="6" name="Fußzeilenplatzhalter 4">
            <a:extLst>
              <a:ext uri="{FF2B5EF4-FFF2-40B4-BE49-F238E27FC236}">
                <a16:creationId xmlns:a16="http://schemas.microsoft.com/office/drawing/2014/main" id="{BE0BFF41-65CD-5770-ADE0-86090D75379E}"/>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220560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Night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=0.2</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37</a:t>
            </a:fld>
            <a:endParaRPr lang="de-DE" dirty="0"/>
          </a:p>
        </p:txBody>
      </p:sp>
      <p:pic>
        <p:nvPicPr>
          <p:cNvPr id="12" name="Graphic 11">
            <a:extLst>
              <a:ext uri="{FF2B5EF4-FFF2-40B4-BE49-F238E27FC236}">
                <a16:creationId xmlns:a16="http://schemas.microsoft.com/office/drawing/2014/main" id="{F969F548-0A74-289B-C279-3B798120A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3" y="1387253"/>
            <a:ext cx="3920490" cy="2940368"/>
          </a:xfrm>
          <a:prstGeom prst="rect">
            <a:avLst/>
          </a:prstGeom>
        </p:spPr>
      </p:pic>
      <p:pic>
        <p:nvPicPr>
          <p:cNvPr id="14" name="Graphic 13">
            <a:extLst>
              <a:ext uri="{FF2B5EF4-FFF2-40B4-BE49-F238E27FC236}">
                <a16:creationId xmlns:a16="http://schemas.microsoft.com/office/drawing/2014/main" id="{79110B9F-32AF-623B-F2DA-27F4521A18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sp>
        <p:nvSpPr>
          <p:cNvPr id="2" name="Fußzeilenplatzhalter 4">
            <a:extLst>
              <a:ext uri="{FF2B5EF4-FFF2-40B4-BE49-F238E27FC236}">
                <a16:creationId xmlns:a16="http://schemas.microsoft.com/office/drawing/2014/main" id="{6D8D77DF-F3CB-B6FF-AEB5-55A631E31AC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402712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Night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=0.2</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38</a:t>
            </a:fld>
            <a:endParaRPr lang="de-DE" dirty="0"/>
          </a:p>
        </p:txBody>
      </p:sp>
      <p:pic>
        <p:nvPicPr>
          <p:cNvPr id="12" name="Graphic 11">
            <a:extLst>
              <a:ext uri="{FF2B5EF4-FFF2-40B4-BE49-F238E27FC236}">
                <a16:creationId xmlns:a16="http://schemas.microsoft.com/office/drawing/2014/main" id="{F969F548-0A74-289B-C279-3B798120A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3" y="1387253"/>
            <a:ext cx="3920490" cy="2940368"/>
          </a:xfrm>
          <a:prstGeom prst="rect">
            <a:avLst/>
          </a:prstGeom>
        </p:spPr>
      </p:pic>
      <p:pic>
        <p:nvPicPr>
          <p:cNvPr id="14" name="Graphic 13">
            <a:extLst>
              <a:ext uri="{FF2B5EF4-FFF2-40B4-BE49-F238E27FC236}">
                <a16:creationId xmlns:a16="http://schemas.microsoft.com/office/drawing/2014/main" id="{79110B9F-32AF-623B-F2DA-27F4521A18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pic>
        <p:nvPicPr>
          <p:cNvPr id="9" name="Graphic 8">
            <a:extLst>
              <a:ext uri="{FF2B5EF4-FFF2-40B4-BE49-F238E27FC236}">
                <a16:creationId xmlns:a16="http://schemas.microsoft.com/office/drawing/2014/main" id="{48B797A9-3DD9-6E18-FC5C-94EB3D7414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3250" y="2071296"/>
            <a:ext cx="2597853" cy="2486554"/>
          </a:xfrm>
          <a:prstGeom prst="rect">
            <a:avLst/>
          </a:prstGeom>
        </p:spPr>
      </p:pic>
      <p:sp>
        <p:nvSpPr>
          <p:cNvPr id="10" name="Rectangle: Rounded Corners 9">
            <a:extLst>
              <a:ext uri="{FF2B5EF4-FFF2-40B4-BE49-F238E27FC236}">
                <a16:creationId xmlns:a16="http://schemas.microsoft.com/office/drawing/2014/main" id="{99DA3263-5CE4-3B89-AA75-EAB735E907BA}"/>
              </a:ext>
            </a:extLst>
          </p:cNvPr>
          <p:cNvSpPr/>
          <p:nvPr/>
        </p:nvSpPr>
        <p:spPr>
          <a:xfrm>
            <a:off x="1873250" y="2072640"/>
            <a:ext cx="2597853" cy="2460165"/>
          </a:xfrm>
          <a:prstGeom prst="roundRect">
            <a:avLst>
              <a:gd name="adj" fmla="val 140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Oval 12">
            <a:extLst>
              <a:ext uri="{FF2B5EF4-FFF2-40B4-BE49-F238E27FC236}">
                <a16:creationId xmlns:a16="http://schemas.microsoft.com/office/drawing/2014/main" id="{545F1F72-A659-8E2D-5D01-68CEA21BAD31}"/>
              </a:ext>
            </a:extLst>
          </p:cNvPr>
          <p:cNvSpPr/>
          <p:nvPr/>
        </p:nvSpPr>
        <p:spPr>
          <a:xfrm>
            <a:off x="4863535" y="1525674"/>
            <a:ext cx="1287780" cy="1348740"/>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7" name="Freeform: Shape 16">
            <a:extLst>
              <a:ext uri="{FF2B5EF4-FFF2-40B4-BE49-F238E27FC236}">
                <a16:creationId xmlns:a16="http://schemas.microsoft.com/office/drawing/2014/main" id="{A113D920-A569-CF95-0EE0-858C36B6F29F}"/>
              </a:ext>
            </a:extLst>
          </p:cNvPr>
          <p:cNvSpPr/>
          <p:nvPr/>
        </p:nvSpPr>
        <p:spPr>
          <a:xfrm>
            <a:off x="4488180" y="2872740"/>
            <a:ext cx="891540" cy="457200"/>
          </a:xfrm>
          <a:custGeom>
            <a:avLst/>
            <a:gdLst>
              <a:gd name="connsiteX0" fmla="*/ 0 w 998220"/>
              <a:gd name="connsiteY0" fmla="*/ 457200 h 457200"/>
              <a:gd name="connsiteX1" fmla="*/ 815340 w 998220"/>
              <a:gd name="connsiteY1" fmla="*/ 304800 h 457200"/>
              <a:gd name="connsiteX2" fmla="*/ 998220 w 998220"/>
              <a:gd name="connsiteY2" fmla="*/ 0 h 457200"/>
              <a:gd name="connsiteX3" fmla="*/ 998220 w 998220"/>
              <a:gd name="connsiteY3" fmla="*/ 0 h 457200"/>
            </a:gdLst>
            <a:ahLst/>
            <a:cxnLst>
              <a:cxn ang="0">
                <a:pos x="connsiteX0" y="connsiteY0"/>
              </a:cxn>
              <a:cxn ang="0">
                <a:pos x="connsiteX1" y="connsiteY1"/>
              </a:cxn>
              <a:cxn ang="0">
                <a:pos x="connsiteX2" y="connsiteY2"/>
              </a:cxn>
              <a:cxn ang="0">
                <a:pos x="connsiteX3" y="connsiteY3"/>
              </a:cxn>
            </a:cxnLst>
            <a:rect l="l" t="t" r="r" b="b"/>
            <a:pathLst>
              <a:path w="998220" h="457200">
                <a:moveTo>
                  <a:pt x="0" y="457200"/>
                </a:moveTo>
                <a:cubicBezTo>
                  <a:pt x="324485" y="419100"/>
                  <a:pt x="648970" y="381000"/>
                  <a:pt x="815340" y="304800"/>
                </a:cubicBezTo>
                <a:cubicBezTo>
                  <a:pt x="981710" y="228600"/>
                  <a:pt x="998220" y="0"/>
                  <a:pt x="998220" y="0"/>
                </a:cubicBezTo>
                <a:lnTo>
                  <a:pt x="998220" y="0"/>
                </a:lnTo>
              </a:path>
            </a:pathLst>
          </a:custGeom>
          <a:noFill/>
          <a:ln w="19050">
            <a:solidFill>
              <a:srgbClr val="FF0000"/>
            </a:solidFill>
            <a:prstDash val="sysDot"/>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ußzeilenplatzhalter 4">
            <a:extLst>
              <a:ext uri="{FF2B5EF4-FFF2-40B4-BE49-F238E27FC236}">
                <a16:creationId xmlns:a16="http://schemas.microsoft.com/office/drawing/2014/main" id="{C92E2FA0-6CE7-3E53-BAAE-858B113E804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6" name="Straight Arrow Connector 5">
            <a:extLst>
              <a:ext uri="{FF2B5EF4-FFF2-40B4-BE49-F238E27FC236}">
                <a16:creationId xmlns:a16="http://schemas.microsoft.com/office/drawing/2014/main" id="{67E36C02-26FC-2627-2DA8-4023CACB9417}"/>
              </a:ext>
            </a:extLst>
          </p:cNvPr>
          <p:cNvCxnSpPr/>
          <p:nvPr/>
        </p:nvCxnSpPr>
        <p:spPr>
          <a:xfrm>
            <a:off x="2312670" y="2682240"/>
            <a:ext cx="1097280" cy="0"/>
          </a:xfrm>
          <a:prstGeom prst="straightConnector1">
            <a:avLst/>
          </a:prstGeom>
          <a:ln>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C35C7-44CF-34FA-157B-FE5C5AC40809}"/>
                  </a:ext>
                </a:extLst>
              </p:cNvPr>
              <p:cNvSpPr txBox="1"/>
              <p:nvPr/>
            </p:nvSpPr>
            <p:spPr>
              <a:xfrm>
                <a:off x="2647309" y="2502418"/>
                <a:ext cx="428002" cy="144655"/>
              </a:xfrm>
              <a:prstGeom prst="rect">
                <a:avLst/>
              </a:prstGeom>
              <a:solidFill>
                <a:schemeClr val="bg1">
                  <a:alpha val="54000"/>
                </a:schemeClr>
              </a:solidFill>
            </p:spPr>
            <p:txBody>
              <a:bodyPr wrap="none" lIns="0" tIns="0" rIns="0" bIns="0" rtlCol="0">
                <a:spAutoFit/>
              </a:bodyPr>
              <a:lstStyle/>
              <a:p>
                <a:pPr>
                  <a:lnSpc>
                    <a:spcPct val="114000"/>
                  </a:lnSpc>
                </a:pPr>
                <a14:m>
                  <m:oMath xmlns:m="http://schemas.openxmlformats.org/officeDocument/2006/math">
                    <m:sSub>
                      <m:sSubPr>
                        <m:ctrlPr>
                          <a:rPr lang="en-US" sz="900" i="1" smtClean="0">
                            <a:solidFill>
                              <a:srgbClr val="FF0000"/>
                            </a:solidFill>
                            <a:latin typeface="Cambria Math" panose="02040503050406030204" pitchFamily="18" charset="0"/>
                          </a:rPr>
                        </m:ctrlPr>
                      </m:sSubPr>
                      <m:e>
                        <m:r>
                          <m:rPr>
                            <m:sty m:val="p"/>
                          </m:rPr>
                          <a:rPr lang="en-US" altLang="zh-TW" sz="900" i="1">
                            <a:solidFill>
                              <a:srgbClr val="FF0000"/>
                            </a:solidFill>
                            <a:latin typeface="Cambria Math" panose="02040503050406030204" pitchFamily="18" charset="0"/>
                          </a:rPr>
                          <m:t>M</m:t>
                        </m:r>
                      </m:e>
                      <m:sub>
                        <m:r>
                          <m:rPr>
                            <m:sty m:val="p"/>
                          </m:rPr>
                          <a:rPr lang="en-US" altLang="zh-TW" sz="900" i="1">
                            <a:solidFill>
                              <a:srgbClr val="FF0000"/>
                            </a:solidFill>
                            <a:latin typeface="Cambria Math" panose="02040503050406030204" pitchFamily="18" charset="0"/>
                          </a:rPr>
                          <m:t>L</m:t>
                        </m:r>
                      </m:sub>
                    </m:sSub>
                    <m:r>
                      <a:rPr lang="en-US" sz="900" i="1" smtClean="0">
                        <a:solidFill>
                          <a:srgbClr val="FF0000"/>
                        </a:solidFill>
                        <a:latin typeface="Cambria Math" panose="02040503050406030204" pitchFamily="18" charset="0"/>
                        <a:ea typeface="Cambria Math" panose="02040503050406030204" pitchFamily="18" charset="0"/>
                      </a:rPr>
                      <m:t>≤</m:t>
                    </m:r>
                  </m:oMath>
                </a14:m>
                <a:r>
                  <a:rPr lang="en-US" sz="900" dirty="0">
                    <a:solidFill>
                      <a:srgbClr val="FF0000"/>
                    </a:solidFill>
                    <a:latin typeface="+mn-lt"/>
                  </a:rPr>
                  <a:t>1.2</a:t>
                </a:r>
                <a:endParaRPr lang="en-US" sz="900" dirty="0" err="1">
                  <a:latin typeface="+mn-lt"/>
                </a:endParaRPr>
              </a:p>
            </p:txBody>
          </p:sp>
        </mc:Choice>
        <mc:Fallback xmlns="">
          <p:sp>
            <p:nvSpPr>
              <p:cNvPr id="7" name="TextBox 6">
                <a:extLst>
                  <a:ext uri="{FF2B5EF4-FFF2-40B4-BE49-F238E27FC236}">
                    <a16:creationId xmlns:a16="http://schemas.microsoft.com/office/drawing/2014/main" id="{399C35C7-44CF-34FA-157B-FE5C5AC40809}"/>
                  </a:ext>
                </a:extLst>
              </p:cNvPr>
              <p:cNvSpPr txBox="1">
                <a:spLocks noRot="1" noChangeAspect="1" noMove="1" noResize="1" noEditPoints="1" noAdjustHandles="1" noChangeArrowheads="1" noChangeShapeType="1" noTextEdit="1"/>
              </p:cNvSpPr>
              <p:nvPr/>
            </p:nvSpPr>
            <p:spPr>
              <a:xfrm>
                <a:off x="2647309" y="2502418"/>
                <a:ext cx="428002" cy="144655"/>
              </a:xfrm>
              <a:prstGeom prst="rect">
                <a:avLst/>
              </a:prstGeom>
              <a:blipFill>
                <a:blip r:embed="rId10"/>
                <a:stretch>
                  <a:fillRect l="-10000" t="-30435" r="-17143" b="-5217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59CA2C4-1980-A2A2-6876-B31526FE7543}"/>
              </a:ext>
            </a:extLst>
          </p:cNvPr>
          <p:cNvCxnSpPr>
            <a:cxnSpLocks/>
          </p:cNvCxnSpPr>
          <p:nvPr/>
        </p:nvCxnSpPr>
        <p:spPr>
          <a:xfrm>
            <a:off x="3093720" y="4187190"/>
            <a:ext cx="1036320" cy="0"/>
          </a:xfrm>
          <a:prstGeom prst="straightConnector1">
            <a:avLst/>
          </a:prstGeom>
          <a:ln>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3E720F-7B32-5653-5605-70E0F8251E5B}"/>
                  </a:ext>
                </a:extLst>
              </p:cNvPr>
              <p:cNvSpPr txBox="1"/>
              <p:nvPr/>
            </p:nvSpPr>
            <p:spPr>
              <a:xfrm>
                <a:off x="3359778" y="4010531"/>
                <a:ext cx="583571" cy="144655"/>
              </a:xfrm>
              <a:prstGeom prst="rect">
                <a:avLst/>
              </a:prstGeom>
              <a:solidFill>
                <a:schemeClr val="bg1">
                  <a:alpha val="54000"/>
                </a:schemeClr>
              </a:solidFill>
            </p:spPr>
            <p:txBody>
              <a:bodyPr wrap="square" lIns="0" tIns="0" rIns="0" bIns="0" rtlCol="0">
                <a:spAutoFit/>
              </a:bodyPr>
              <a:lstStyle/>
              <a:p>
                <a:pPr>
                  <a:lnSpc>
                    <a:spcPct val="114000"/>
                  </a:lnSpc>
                </a:pPr>
                <a:r>
                  <a:rPr lang="en-US" altLang="zh-TW" sz="900" dirty="0">
                    <a:solidFill>
                      <a:srgbClr val="FF0000"/>
                    </a:solidFill>
                    <a:ea typeface="Cambria Math" panose="02040503050406030204" pitchFamily="18" charset="0"/>
                  </a:rPr>
                  <a:t>R</a:t>
                </a:r>
                <a14:m>
                  <m:oMath xmlns:m="http://schemas.openxmlformats.org/officeDocument/2006/math">
                    <m:r>
                      <a:rPr lang="zh-TW" altLang="en-US" sz="900" i="1">
                        <a:solidFill>
                          <a:srgbClr val="FF0000"/>
                        </a:solidFill>
                        <a:latin typeface="Cambria Math" panose="02040503050406030204" pitchFamily="18" charset="0"/>
                        <a:ea typeface="Cambria Math" panose="02040503050406030204" pitchFamily="18" charset="0"/>
                      </a:rPr>
                      <m:t> </m:t>
                    </m:r>
                    <m:r>
                      <a:rPr lang="en-US" altLang="zh-TW" sz="900" i="1">
                        <a:solidFill>
                          <a:srgbClr val="FF0000"/>
                        </a:solidFill>
                        <a:latin typeface="Cambria Math" panose="02040503050406030204" pitchFamily="18" charset="0"/>
                        <a:ea typeface="Cambria Math" panose="02040503050406030204" pitchFamily="18" charset="0"/>
                      </a:rPr>
                      <m:t>≥</m:t>
                    </m:r>
                    <m:r>
                      <a:rPr lang="en-US" altLang="zh-TW" sz="900" b="0" i="0" smtClean="0">
                        <a:solidFill>
                          <a:srgbClr val="FF0000"/>
                        </a:solidFill>
                        <a:latin typeface="Cambria Math" panose="02040503050406030204" pitchFamily="18" charset="0"/>
                        <a:ea typeface="Cambria Math" panose="02040503050406030204" pitchFamily="18" charset="0"/>
                      </a:rPr>
                      <m:t>6 </m:t>
                    </m:r>
                    <m:r>
                      <m:rPr>
                        <m:sty m:val="p"/>
                      </m:rPr>
                      <a:rPr lang="en-US" altLang="zh-TW" sz="900" b="0" i="0" smtClean="0">
                        <a:solidFill>
                          <a:srgbClr val="FF0000"/>
                        </a:solidFill>
                        <a:latin typeface="Cambria Math" panose="02040503050406030204" pitchFamily="18" charset="0"/>
                        <a:ea typeface="Cambria Math" panose="02040503050406030204" pitchFamily="18" charset="0"/>
                      </a:rPr>
                      <m:t>km</m:t>
                    </m:r>
                  </m:oMath>
                </a14:m>
                <a:endParaRPr lang="en-US" sz="900" dirty="0" err="1">
                  <a:latin typeface="+mn-lt"/>
                </a:endParaRPr>
              </a:p>
            </p:txBody>
          </p:sp>
        </mc:Choice>
        <mc:Fallback xmlns="">
          <p:sp>
            <p:nvSpPr>
              <p:cNvPr id="11" name="TextBox 10">
                <a:extLst>
                  <a:ext uri="{FF2B5EF4-FFF2-40B4-BE49-F238E27FC236}">
                    <a16:creationId xmlns:a16="http://schemas.microsoft.com/office/drawing/2014/main" id="{9A3E720F-7B32-5653-5605-70E0F8251E5B}"/>
                  </a:ext>
                </a:extLst>
              </p:cNvPr>
              <p:cNvSpPr txBox="1">
                <a:spLocks noRot="1" noChangeAspect="1" noMove="1" noResize="1" noEditPoints="1" noAdjustHandles="1" noChangeArrowheads="1" noChangeShapeType="1" noTextEdit="1"/>
              </p:cNvSpPr>
              <p:nvPr/>
            </p:nvSpPr>
            <p:spPr>
              <a:xfrm>
                <a:off x="3359778" y="4010531"/>
                <a:ext cx="583571" cy="144655"/>
              </a:xfrm>
              <a:prstGeom prst="rect">
                <a:avLst/>
              </a:prstGeom>
              <a:blipFill>
                <a:blip r:embed="rId11"/>
                <a:stretch>
                  <a:fillRect l="-12500" t="-25000" b="-45833"/>
                </a:stretch>
              </a:blipFill>
            </p:spPr>
            <p:txBody>
              <a:bodyPr/>
              <a:lstStyle/>
              <a:p>
                <a:r>
                  <a:rPr lang="en-US">
                    <a:noFill/>
                  </a:rPr>
                  <a:t> </a:t>
                </a:r>
              </a:p>
            </p:txBody>
          </p:sp>
        </mc:Fallback>
      </mc:AlternateContent>
    </p:spTree>
    <p:extLst>
      <p:ext uri="{BB962C8B-B14F-4D97-AF65-F5344CB8AC3E}">
        <p14:creationId xmlns:p14="http://schemas.microsoft.com/office/powerpoint/2010/main" val="3373020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29250" y="845905"/>
                <a:ext cx="8508999" cy="410690"/>
              </a:xfrm>
            </p:spPr>
            <p:txBody>
              <a:bodyPr/>
              <a:lstStyle/>
              <a:p>
                <a:r>
                  <a:rPr lang="en-US" sz="2000" dirty="0"/>
                  <a:t>Serivicability analysis: DIN4150-3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𝑦</m:t>
                        </m:r>
                      </m:sub>
                    </m:sSub>
                    <m:r>
                      <a:rPr lang="en-US" sz="2000" b="0" i="1" smtClean="0">
                        <a:latin typeface="Cambria Math" panose="02040503050406030204" pitchFamily="18" charset="0"/>
                      </a:rPr>
                      <m:t>=15,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𝑧</m:t>
                        </m:r>
                      </m:sub>
                    </m:sSub>
                    <m:r>
                      <a:rPr lang="en-US" sz="2000" b="0" i="1" smtClean="0">
                        <a:latin typeface="Cambria Math" panose="02040503050406030204" pitchFamily="18" charset="0"/>
                      </a:rPr>
                      <m:t>=20 [</m:t>
                    </m:r>
                    <m:f>
                      <m:fPr>
                        <m:ctrlPr>
                          <a:rPr lang="en-US" sz="2000" i="1">
                            <a:latin typeface="Cambria Math" panose="02040503050406030204" pitchFamily="18" charset="0"/>
                          </a:rPr>
                        </m:ctrlPr>
                      </m:fPr>
                      <m:num>
                        <m:r>
                          <a:rPr lang="en-US" sz="2000" i="1">
                            <a:latin typeface="Cambria Math" panose="02040503050406030204" pitchFamily="18" charset="0"/>
                          </a:rPr>
                          <m:t>𝑚𝑚</m:t>
                        </m:r>
                      </m:num>
                      <m:den>
                        <m:r>
                          <a:rPr lang="en-US" sz="2000" i="1">
                            <a:latin typeface="Cambria Math" panose="02040503050406030204" pitchFamily="18" charset="0"/>
                          </a:rPr>
                          <m:t>𝑠</m:t>
                        </m:r>
                      </m:den>
                    </m:f>
                    <m:r>
                      <a:rPr lang="en-US" sz="2000" b="0" i="1" smtClean="0">
                        <a:latin typeface="Cambria Math" panose="02040503050406030204" pitchFamily="18" charset="0"/>
                      </a:rPr>
                      <m:t>]) </m:t>
                    </m:r>
                  </m:oMath>
                </a14:m>
                <a:endParaRPr lang="en-US" sz="2000" dirty="0"/>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29250" y="845905"/>
                <a:ext cx="8508999" cy="410690"/>
              </a:xfrm>
              <a:blipFill>
                <a:blip r:embed="rId3"/>
                <a:stretch>
                  <a:fillRect l="-1791" t="-10448" b="-20896"/>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39</a:t>
            </a:fld>
            <a:endParaRPr lang="de-DE" dirty="0"/>
          </a:p>
        </p:txBody>
      </p:sp>
      <p:pic>
        <p:nvPicPr>
          <p:cNvPr id="7" name="Graphic 6">
            <a:extLst>
              <a:ext uri="{FF2B5EF4-FFF2-40B4-BE49-F238E27FC236}">
                <a16:creationId xmlns:a16="http://schemas.microsoft.com/office/drawing/2014/main" id="{D6582964-2AA0-0CCA-AE2E-53105BC86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8" y="1387253"/>
            <a:ext cx="3920491" cy="2940368"/>
          </a:xfrm>
          <a:prstGeom prst="rect">
            <a:avLst/>
          </a:prstGeom>
        </p:spPr>
      </p:pic>
      <p:pic>
        <p:nvPicPr>
          <p:cNvPr id="10" name="Graphic 9">
            <a:extLst>
              <a:ext uri="{FF2B5EF4-FFF2-40B4-BE49-F238E27FC236}">
                <a16:creationId xmlns:a16="http://schemas.microsoft.com/office/drawing/2014/main" id="{7C236220-E365-D866-946D-C360A9076A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9" y="1387253"/>
            <a:ext cx="3920490" cy="2940368"/>
          </a:xfrm>
          <a:prstGeom prst="rect">
            <a:avLst/>
          </a:prstGeom>
        </p:spPr>
      </p:pic>
      <p:sp>
        <p:nvSpPr>
          <p:cNvPr id="2" name="Fußzeilenplatzhalter 4">
            <a:extLst>
              <a:ext uri="{FF2B5EF4-FFF2-40B4-BE49-F238E27FC236}">
                <a16:creationId xmlns:a16="http://schemas.microsoft.com/office/drawing/2014/main" id="{7186E994-04CE-7ECC-54E3-3550323AB75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885259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80810"/>
          </a:xfrm>
        </p:spPr>
        <p:txBody>
          <a:bodyPr/>
          <a:lstStyle/>
          <a:p>
            <a:r>
              <a:rPr lang="de-DE" dirty="0"/>
              <a:t>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a:t>
            </a:fld>
            <a:endParaRPr lang="de-DE" dirty="0"/>
          </a:p>
        </p:txBody>
      </p:sp>
      <p:pic>
        <p:nvPicPr>
          <p:cNvPr id="12" name="Picture 11">
            <a:extLst>
              <a:ext uri="{FF2B5EF4-FFF2-40B4-BE49-F238E27FC236}">
                <a16:creationId xmlns:a16="http://schemas.microsoft.com/office/drawing/2014/main" id="{BC9A24FA-05AE-DD1A-3BFA-2DD5D6CD0773}"/>
              </a:ext>
            </a:extLst>
          </p:cNvPr>
          <p:cNvPicPr>
            <a:picLocks noChangeAspect="1"/>
          </p:cNvPicPr>
          <p:nvPr/>
        </p:nvPicPr>
        <p:blipFill>
          <a:blip r:embed="rId3"/>
          <a:stretch>
            <a:fillRect/>
          </a:stretch>
        </p:blipFill>
        <p:spPr>
          <a:xfrm>
            <a:off x="654370" y="1295400"/>
            <a:ext cx="4576977" cy="3238500"/>
          </a:xfrm>
          <a:prstGeom prst="rect">
            <a:avLst/>
          </a:prstGeom>
        </p:spPr>
      </p:pic>
      <p:pic>
        <p:nvPicPr>
          <p:cNvPr id="18434" name="Picture 2">
            <a:extLst>
              <a:ext uri="{FF2B5EF4-FFF2-40B4-BE49-F238E27FC236}">
                <a16:creationId xmlns:a16="http://schemas.microsoft.com/office/drawing/2014/main" id="{D2FF41ED-45C5-7E6F-02EF-88A0709D0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770" y="1295400"/>
            <a:ext cx="2325923" cy="3238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6D7F93-5F95-7BC5-93FF-B1F112DDE429}"/>
              </a:ext>
            </a:extLst>
          </p:cNvPr>
          <p:cNvSpPr txBox="1"/>
          <p:nvPr/>
        </p:nvSpPr>
        <p:spPr>
          <a:xfrm>
            <a:off x="5732063" y="4507846"/>
            <a:ext cx="2598459" cy="246221"/>
          </a:xfrm>
          <a:prstGeom prst="rect">
            <a:avLst/>
          </a:prstGeom>
          <a:noFill/>
        </p:spPr>
        <p:txBody>
          <a:bodyPr wrap="square">
            <a:spAutoFit/>
          </a:bodyPr>
          <a:lstStyle/>
          <a:p>
            <a:r>
              <a:rPr lang="en-US" sz="1000" dirty="0"/>
              <a:t>https://artpictures.club/autumn-2023.html</a:t>
            </a:r>
          </a:p>
        </p:txBody>
      </p:sp>
      <p:sp>
        <p:nvSpPr>
          <p:cNvPr id="16" name="Freeform: Shape 15">
            <a:extLst>
              <a:ext uri="{FF2B5EF4-FFF2-40B4-BE49-F238E27FC236}">
                <a16:creationId xmlns:a16="http://schemas.microsoft.com/office/drawing/2014/main" id="{66A065E4-62D4-17E1-76E7-80A0A2837E6F}"/>
              </a:ext>
            </a:extLst>
          </p:cNvPr>
          <p:cNvSpPr/>
          <p:nvPr/>
        </p:nvSpPr>
        <p:spPr>
          <a:xfrm>
            <a:off x="2796540" y="3215640"/>
            <a:ext cx="2935523" cy="282086"/>
          </a:xfrm>
          <a:custGeom>
            <a:avLst/>
            <a:gdLst>
              <a:gd name="connsiteX0" fmla="*/ 0 w 3108960"/>
              <a:gd name="connsiteY0" fmla="*/ 0 h 282086"/>
              <a:gd name="connsiteX1" fmla="*/ 1508760 w 3108960"/>
              <a:gd name="connsiteY1" fmla="*/ 281940 h 282086"/>
              <a:gd name="connsiteX2" fmla="*/ 3108960 w 3108960"/>
              <a:gd name="connsiteY2" fmla="*/ 30480 h 282086"/>
            </a:gdLst>
            <a:ahLst/>
            <a:cxnLst>
              <a:cxn ang="0">
                <a:pos x="connsiteX0" y="connsiteY0"/>
              </a:cxn>
              <a:cxn ang="0">
                <a:pos x="connsiteX1" y="connsiteY1"/>
              </a:cxn>
              <a:cxn ang="0">
                <a:pos x="connsiteX2" y="connsiteY2"/>
              </a:cxn>
            </a:cxnLst>
            <a:rect l="l" t="t" r="r" b="b"/>
            <a:pathLst>
              <a:path w="3108960" h="282086">
                <a:moveTo>
                  <a:pt x="0" y="0"/>
                </a:moveTo>
                <a:cubicBezTo>
                  <a:pt x="495300" y="138430"/>
                  <a:pt x="990600" y="276860"/>
                  <a:pt x="1508760" y="281940"/>
                </a:cubicBezTo>
                <a:cubicBezTo>
                  <a:pt x="2026920" y="287020"/>
                  <a:pt x="2567940" y="158750"/>
                  <a:pt x="3108960" y="30480"/>
                </a:cubicBezTo>
              </a:path>
            </a:pathLst>
          </a:custGeom>
          <a:noFill/>
          <a:ln w="127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8D9E17-0126-57F7-184A-1A83379D2E83}"/>
              </a:ext>
            </a:extLst>
          </p:cNvPr>
          <p:cNvSpPr/>
          <p:nvPr/>
        </p:nvSpPr>
        <p:spPr>
          <a:xfrm>
            <a:off x="1330818" y="1797625"/>
            <a:ext cx="2836030" cy="2836030"/>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Rectangle 17">
            <a:extLst>
              <a:ext uri="{FF2B5EF4-FFF2-40B4-BE49-F238E27FC236}">
                <a16:creationId xmlns:a16="http://schemas.microsoft.com/office/drawing/2014/main" id="{2943965E-5262-5726-F463-E75E33E00709}"/>
              </a:ext>
            </a:extLst>
          </p:cNvPr>
          <p:cNvSpPr/>
          <p:nvPr/>
        </p:nvSpPr>
        <p:spPr>
          <a:xfrm>
            <a:off x="1118799" y="4524781"/>
            <a:ext cx="3260068" cy="1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FEF4C8EC-62DE-0AC7-0A38-9B4C68484A50}"/>
              </a:ext>
            </a:extLst>
          </p:cNvPr>
          <p:cNvSpPr txBox="1"/>
          <p:nvPr/>
        </p:nvSpPr>
        <p:spPr>
          <a:xfrm>
            <a:off x="2211617" y="4502238"/>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9" name="TextBox 18">
            <a:extLst>
              <a:ext uri="{FF2B5EF4-FFF2-40B4-BE49-F238E27FC236}">
                <a16:creationId xmlns:a16="http://schemas.microsoft.com/office/drawing/2014/main" id="{3AB4BD42-12B9-C449-1ABC-0582BF6736BC}"/>
              </a:ext>
            </a:extLst>
          </p:cNvPr>
          <p:cNvSpPr txBox="1"/>
          <p:nvPr/>
        </p:nvSpPr>
        <p:spPr>
          <a:xfrm>
            <a:off x="2443879" y="1593352"/>
            <a:ext cx="646011" cy="193002"/>
          </a:xfrm>
          <a:prstGeom prst="rect">
            <a:avLst/>
          </a:prstGeom>
          <a:noFill/>
        </p:spPr>
        <p:txBody>
          <a:bodyPr wrap="none" lIns="0" tIns="0" rIns="0" bIns="0" rtlCol="0">
            <a:spAutoFit/>
          </a:bodyPr>
          <a:lstStyle/>
          <a:p>
            <a:pPr>
              <a:lnSpc>
                <a:spcPct val="114000"/>
              </a:lnSpc>
            </a:pPr>
            <a:r>
              <a:rPr lang="en-US" sz="1200" dirty="0">
                <a:solidFill>
                  <a:srgbClr val="FF0000"/>
                </a:solidFill>
                <a:latin typeface="+mn-lt"/>
              </a:rPr>
              <a:t>r = 10 km</a:t>
            </a:r>
          </a:p>
        </p:txBody>
      </p:sp>
      <p:sp>
        <p:nvSpPr>
          <p:cNvPr id="7" name="Rectangle: Rounded Corners 6">
            <a:extLst>
              <a:ext uri="{FF2B5EF4-FFF2-40B4-BE49-F238E27FC236}">
                <a16:creationId xmlns:a16="http://schemas.microsoft.com/office/drawing/2014/main" id="{D868BC1E-65DF-63A3-C33A-F2552A1F1A59}"/>
              </a:ext>
            </a:extLst>
          </p:cNvPr>
          <p:cNvSpPr/>
          <p:nvPr/>
        </p:nvSpPr>
        <p:spPr>
          <a:xfrm>
            <a:off x="2049403" y="1489241"/>
            <a:ext cx="5045194" cy="2836030"/>
          </a:xfrm>
          <a:prstGeom prst="roundRect">
            <a:avLst>
              <a:gd name="adj" fmla="val 6457"/>
            </a:avLst>
          </a:prstGeom>
          <a:solidFill>
            <a:schemeClr val="bg1"/>
          </a:solidFill>
          <a:ln>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 dirty="0">
              <a:solidFill>
                <a:schemeClr val="tx1"/>
              </a:solidFill>
            </a:endParaRPr>
          </a:p>
          <a:p>
            <a:r>
              <a:rPr lang="en-US" sz="1600" dirty="0">
                <a:solidFill>
                  <a:schemeClr val="tx1"/>
                </a:solidFill>
                <a:latin typeface="+mn-lt"/>
              </a:rPr>
              <a:t>Questions: </a:t>
            </a:r>
          </a:p>
          <a:p>
            <a:pPr marL="342900" indent="-342900">
              <a:buAutoNum type="arabicPeriod"/>
            </a:pPr>
            <a:endParaRPr lang="en-US" sz="1400" dirty="0">
              <a:solidFill>
                <a:schemeClr val="tx1"/>
              </a:solidFill>
              <a:latin typeface="+mn-lt"/>
            </a:endParaRPr>
          </a:p>
          <a:p>
            <a:pPr marL="342900" indent="-342900">
              <a:buAutoNum type="arabicPeriod"/>
            </a:pPr>
            <a:endParaRPr lang="en-US" sz="1400" dirty="0">
              <a:solidFill>
                <a:schemeClr val="tx1"/>
              </a:solidFill>
              <a:latin typeface="+mn-lt"/>
            </a:endParaRPr>
          </a:p>
          <a:p>
            <a:pPr marL="342900" indent="-342900">
              <a:buFont typeface="Arial" panose="020B0604020202020204" pitchFamily="34" charset="0"/>
              <a:buChar char="•"/>
            </a:pPr>
            <a:r>
              <a:rPr lang="en-US" sz="1400" dirty="0">
                <a:solidFill>
                  <a:schemeClr val="tx1"/>
                </a:solidFill>
                <a:latin typeface="+mn-lt"/>
              </a:rPr>
              <a:t>W</a:t>
            </a:r>
            <a:r>
              <a:rPr lang="en-US" sz="1400" b="0" u="none" strike="noStrike" baseline="0" dirty="0">
                <a:solidFill>
                  <a:schemeClr val="tx1"/>
                </a:solidFill>
                <a:latin typeface="+mn-lt"/>
              </a:rPr>
              <a:t>ill geothermal-induced earthquakes </a:t>
            </a:r>
            <a:r>
              <a:rPr lang="en-US" sz="1400" b="1" u="none" strike="noStrike" baseline="0" dirty="0">
                <a:solidFill>
                  <a:schemeClr val="tx1"/>
                </a:solidFill>
                <a:latin typeface="+mn-lt"/>
              </a:rPr>
              <a:t>damage</a:t>
            </a:r>
            <a:r>
              <a:rPr lang="en-US" sz="1400" b="0" u="none" strike="noStrike" baseline="0" dirty="0">
                <a:solidFill>
                  <a:schemeClr val="tx1"/>
                </a:solidFill>
                <a:latin typeface="+mn-lt"/>
              </a:rPr>
              <a:t> the building or make residents uncomfortable?</a:t>
            </a:r>
          </a:p>
          <a:p>
            <a:pPr marL="342900" indent="-342900">
              <a:buFont typeface="Arial" panose="020B0604020202020204" pitchFamily="34" charset="0"/>
              <a:buChar char="•"/>
            </a:pPr>
            <a:endParaRPr lang="en-US" sz="1400" dirty="0">
              <a:solidFill>
                <a:schemeClr val="tx1"/>
              </a:solidFill>
            </a:endParaRPr>
          </a:p>
          <a:p>
            <a:pPr marL="342900" indent="-342900">
              <a:buFont typeface="Arial" panose="020B0604020202020204" pitchFamily="34" charset="0"/>
              <a:buChar char="•"/>
            </a:pPr>
            <a:endParaRPr lang="en-US" sz="1400" b="0" u="none" strike="noStrike" baseline="0" dirty="0">
              <a:solidFill>
                <a:schemeClr val="tx1"/>
              </a:solidFill>
              <a:latin typeface="+mn-lt"/>
            </a:endParaRPr>
          </a:p>
          <a:p>
            <a:pPr marL="342900" indent="-342900">
              <a:buFont typeface="Arial" panose="020B0604020202020204" pitchFamily="34" charset="0"/>
              <a:buChar char="•"/>
            </a:pPr>
            <a:r>
              <a:rPr lang="en-US" sz="1400" dirty="0">
                <a:solidFill>
                  <a:schemeClr val="tx1"/>
                </a:solidFill>
                <a:latin typeface="+mn-lt"/>
              </a:rPr>
              <a:t>What is the </a:t>
            </a:r>
            <a:r>
              <a:rPr lang="en-US" sz="1400" b="1" dirty="0">
                <a:solidFill>
                  <a:schemeClr val="tx1"/>
                </a:solidFill>
                <a:latin typeface="+mn-lt"/>
              </a:rPr>
              <a:t>predominant seismic paramete</a:t>
            </a:r>
            <a:r>
              <a:rPr lang="en-US" sz="1400" dirty="0">
                <a:solidFill>
                  <a:schemeClr val="tx1"/>
                </a:solidFill>
                <a:latin typeface="+mn-lt"/>
              </a:rPr>
              <a:t>r causing the negative effect on the structures and residents?</a:t>
            </a:r>
          </a:p>
          <a:p>
            <a:pPr algn="ctr">
              <a:lnSpc>
                <a:spcPct val="114000"/>
              </a:lnSpc>
            </a:pPr>
            <a:endParaRPr lang="en-US" dirty="0"/>
          </a:p>
        </p:txBody>
      </p:sp>
      <p:sp>
        <p:nvSpPr>
          <p:cNvPr id="2" name="Fußzeilenplatzhalter 4">
            <a:extLst>
              <a:ext uri="{FF2B5EF4-FFF2-40B4-BE49-F238E27FC236}">
                <a16:creationId xmlns:a16="http://schemas.microsoft.com/office/drawing/2014/main" id="{4043D9B8-909F-9CB3-02CB-D6E073E3A26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634177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Conclusion</a:t>
            </a:r>
            <a:r>
              <a:rPr lang="zh-TW" altLang="en-US" dirty="0">
                <a:solidFill>
                  <a:schemeClr val="bg1"/>
                </a:solidFill>
              </a:rPr>
              <a:t> </a:t>
            </a:r>
            <a:r>
              <a:rPr lang="en-US" altLang="zh-TW" dirty="0">
                <a:solidFill>
                  <a:schemeClr val="bg1"/>
                </a:solidFill>
              </a:rPr>
              <a:t>and outlook</a:t>
            </a:r>
            <a:r>
              <a:rPr lang="de-DE" dirty="0">
                <a:solidFill>
                  <a:schemeClr val="bg1"/>
                </a:solidFill>
              </a:rPr>
              <a:t>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40</a:t>
            </a:fld>
            <a:endParaRPr lang="de-DE" dirty="0"/>
          </a:p>
        </p:txBody>
      </p:sp>
      <p:sp>
        <p:nvSpPr>
          <p:cNvPr id="5" name="Fußzeilenplatzhalter 4">
            <a:extLst>
              <a:ext uri="{FF2B5EF4-FFF2-40B4-BE49-F238E27FC236}">
                <a16:creationId xmlns:a16="http://schemas.microsoft.com/office/drawing/2014/main" id="{8B314309-7C05-D7B5-C04C-732CED3E35FE}"/>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633380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Conclusion and outlook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41</a:t>
            </a:fld>
            <a:endParaRPr lang="de-DE" dirty="0"/>
          </a:p>
        </p:txBody>
      </p:sp>
      <mc:AlternateContent xmlns:mc="http://schemas.openxmlformats.org/markup-compatibility/2006">
        <mc:Choice xmlns:a14="http://schemas.microsoft.com/office/drawing/2010/main" Requires="a14">
          <p:sp>
            <p:nvSpPr>
              <p:cNvPr id="2" name="Rectangle: Rounded Corners 1">
                <a:extLst>
                  <a:ext uri="{FF2B5EF4-FFF2-40B4-BE49-F238E27FC236}">
                    <a16:creationId xmlns:a16="http://schemas.microsoft.com/office/drawing/2014/main" id="{844A4C75-90F4-9743-59B9-3D24E45A5E9C}"/>
                  </a:ext>
                </a:extLst>
              </p:cNvPr>
              <p:cNvSpPr/>
              <p:nvPr/>
            </p:nvSpPr>
            <p:spPr>
              <a:xfrm>
                <a:off x="381000" y="1569719"/>
                <a:ext cx="4191000" cy="2727961"/>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i="1" dirty="0">
                    <a:solidFill>
                      <a:schemeClr val="tx1"/>
                    </a:solidFill>
                  </a:rPr>
                  <a:t>Conclusion</a:t>
                </a:r>
                <a:endParaRPr lang="en-US" sz="1600" dirty="0">
                  <a:solidFill>
                    <a:schemeClr val="tx1"/>
                  </a:solidFill>
                </a:endParaRPr>
              </a:p>
              <a:p>
                <a:pPr marL="228600" indent="-228600">
                  <a:lnSpc>
                    <a:spcPct val="114000"/>
                  </a:lnSpc>
                  <a:buFont typeface="+mj-lt"/>
                  <a:buAutoNum type="arabicPeriod"/>
                </a:pPr>
                <a:endParaRPr lang="en-US" sz="900" b="1" i="1" dirty="0">
                  <a:solidFill>
                    <a:schemeClr val="tx1"/>
                  </a:solidFill>
                  <a:latin typeface="Cambria Math" panose="02040503050406030204" pitchFamily="18" charset="0"/>
                </a:endParaRPr>
              </a:p>
              <a:p>
                <a:pPr>
                  <a:lnSpc>
                    <a:spcPct val="114000"/>
                  </a:lnSpc>
                </a:pPr>
                <a:endParaRPr lang="en-US" sz="1200" dirty="0">
                  <a:solidFill>
                    <a:schemeClr val="tx1"/>
                  </a:solidFill>
                </a:endParaRPr>
              </a:p>
              <a:p>
                <a:pPr marL="228600" indent="-228600">
                  <a:lnSpc>
                    <a:spcPct val="114000"/>
                  </a:lnSpc>
                  <a:buFont typeface="+mj-lt"/>
                  <a:buAutoNum type="arabicPeriod"/>
                </a:pPr>
                <a:r>
                  <a:rPr lang="en-US" sz="1200" dirty="0">
                    <a:solidFill>
                      <a:schemeClr val="tx1"/>
                    </a:solidFill>
                  </a:rPr>
                  <a:t>Geothermally induced earthquake </a:t>
                </a:r>
                <a:r>
                  <a:rPr lang="en-US" sz="1200" b="1" dirty="0">
                    <a:solidFill>
                      <a:schemeClr val="tx1"/>
                    </a:solidFill>
                  </a:rPr>
                  <a:t>might affect comfortability </a:t>
                </a:r>
                <a:r>
                  <a:rPr lang="en-US" sz="1200" dirty="0">
                    <a:solidFill>
                      <a:schemeClr val="tx1"/>
                    </a:solidFill>
                  </a:rPr>
                  <a:t>especially at night in residential area.</a:t>
                </a:r>
              </a:p>
              <a:p>
                <a:pPr marL="228600" indent="-228600">
                  <a:lnSpc>
                    <a:spcPct val="114000"/>
                  </a:lnSpc>
                  <a:buFont typeface="+mj-lt"/>
                  <a:buAutoNum type="arabicPeriod"/>
                </a:pPr>
                <a:endParaRPr lang="en-US" sz="1200" dirty="0">
                  <a:solidFill>
                    <a:schemeClr val="tx1"/>
                  </a:solidFill>
                </a:endParaRPr>
              </a:p>
              <a:p>
                <a:pPr marL="228600" indent="-228600">
                  <a:lnSpc>
                    <a:spcPct val="114000"/>
                  </a:lnSpc>
                  <a:buFont typeface="+mj-lt"/>
                  <a:buAutoNum type="arabicPeriod"/>
                </a:pPr>
                <a:r>
                  <a:rPr lang="en-US" sz="1200" dirty="0">
                    <a:solidFill>
                      <a:schemeClr val="tx1"/>
                    </a:solidFill>
                  </a:rPr>
                  <a:t>Geothermally induced earthquake </a:t>
                </a:r>
                <a:r>
                  <a:rPr lang="en-US" sz="1200" b="1" dirty="0">
                    <a:solidFill>
                      <a:schemeClr val="tx1"/>
                    </a:solidFill>
                  </a:rPr>
                  <a:t>has less impact on serviceability</a:t>
                </a:r>
                <a:r>
                  <a:rPr lang="en-US" sz="900" dirty="0">
                    <a:solidFill>
                      <a:schemeClr val="tx1"/>
                    </a:solidFill>
                  </a:rPr>
                  <a:t>.</a:t>
                </a:r>
              </a:p>
              <a:p>
                <a:pPr marL="228600" indent="-228600">
                  <a:lnSpc>
                    <a:spcPct val="114000"/>
                  </a:lnSpc>
                  <a:buFont typeface="+mj-lt"/>
                  <a:buAutoNum type="arabicPeriod"/>
                </a:pPr>
                <a:endParaRPr lang="en-US" sz="1200" dirty="0">
                  <a:solidFill>
                    <a:schemeClr val="tx1"/>
                  </a:solidFill>
                </a:endParaRPr>
              </a:p>
              <a:p>
                <a:pPr marL="228600" indent="-228600">
                  <a:lnSpc>
                    <a:spcPct val="114000"/>
                  </a:lnSpc>
                  <a:buFont typeface="+mj-lt"/>
                  <a:buAutoNum type="arabicPeriod"/>
                </a:pPr>
                <a:r>
                  <a:rPr lang="en-US" sz="1200" b="1" i="1" dirty="0">
                    <a:solidFill>
                      <a:schemeClr val="tx1"/>
                    </a:solidFill>
                    <a:latin typeface="Cambria Math" panose="02040503050406030204" pitchFamily="18" charset="0"/>
                  </a:rPr>
                  <a:t> </a:t>
                </a:r>
                <a14:m>
                  <m:oMath xmlns:m="http://schemas.openxmlformats.org/officeDocument/2006/math">
                    <m:sSub>
                      <m:sSubPr>
                        <m:ctrlPr>
                          <a:rPr lang="en-US" sz="1200" b="1" i="1" smtClean="0">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𝑴</m:t>
                        </m:r>
                      </m:e>
                      <m:sub>
                        <m:r>
                          <a:rPr lang="en-US" sz="1200" b="1" i="1" smtClean="0">
                            <a:solidFill>
                              <a:schemeClr val="tx1"/>
                            </a:solidFill>
                            <a:latin typeface="Cambria Math" panose="02040503050406030204" pitchFamily="18" charset="0"/>
                          </a:rPr>
                          <m:t>𝑳</m:t>
                        </m:r>
                      </m:sub>
                    </m:sSub>
                  </m:oMath>
                </a14:m>
                <a:r>
                  <a:rPr lang="en-US" sz="1200" b="1" dirty="0">
                    <a:solidFill>
                      <a:schemeClr val="tx1"/>
                    </a:solidFill>
                  </a:rPr>
                  <a:t> </a:t>
                </a:r>
                <a:r>
                  <a:rPr lang="en-US" sz="1200" dirty="0">
                    <a:solidFill>
                      <a:schemeClr val="tx1"/>
                    </a:solidFill>
                  </a:rPr>
                  <a:t>and </a:t>
                </a:r>
                <a14:m>
                  <m:oMath xmlns:m="http://schemas.openxmlformats.org/officeDocument/2006/math">
                    <m:r>
                      <a:rPr lang="en-US" sz="1200" b="1" i="1" smtClean="0">
                        <a:solidFill>
                          <a:schemeClr val="tx1"/>
                        </a:solidFill>
                        <a:latin typeface="Cambria Math" panose="02040503050406030204" pitchFamily="18" charset="0"/>
                      </a:rPr>
                      <m:t>𝑹</m:t>
                    </m:r>
                    <m:r>
                      <a:rPr lang="en-US" sz="1200" b="0" i="1" smtClean="0">
                        <a:solidFill>
                          <a:schemeClr val="tx1"/>
                        </a:solidFill>
                        <a:latin typeface="Cambria Math" panose="02040503050406030204" pitchFamily="18" charset="0"/>
                      </a:rPr>
                      <m:t> </m:t>
                    </m:r>
                  </m:oMath>
                </a14:m>
                <a:r>
                  <a:rPr lang="en-US" sz="1200" dirty="0">
                    <a:solidFill>
                      <a:schemeClr val="tx1"/>
                    </a:solidFill>
                  </a:rPr>
                  <a:t>should be the top two most significant seismic parameters.</a:t>
                </a:r>
              </a:p>
              <a:p>
                <a:pPr marL="228600" indent="-228600">
                  <a:lnSpc>
                    <a:spcPct val="114000"/>
                  </a:lnSpc>
                  <a:buFont typeface="+mj-lt"/>
                  <a:buAutoNum type="arabicPeriod"/>
                </a:pPr>
                <a:endParaRPr lang="en-US" sz="900" dirty="0">
                  <a:solidFill>
                    <a:schemeClr val="tx1"/>
                  </a:solidFill>
                </a:endParaRPr>
              </a:p>
            </p:txBody>
          </p:sp>
        </mc:Choice>
        <mc:Fallback>
          <p:sp>
            <p:nvSpPr>
              <p:cNvPr id="2" name="Rectangle: Rounded Corners 1">
                <a:extLst>
                  <a:ext uri="{FF2B5EF4-FFF2-40B4-BE49-F238E27FC236}">
                    <a16:creationId xmlns:a16="http://schemas.microsoft.com/office/drawing/2014/main" id="{844A4C75-90F4-9743-59B9-3D24E45A5E9C}"/>
                  </a:ext>
                </a:extLst>
              </p:cNvPr>
              <p:cNvSpPr>
                <a:spLocks noRot="1" noChangeAspect="1" noMove="1" noResize="1" noEditPoints="1" noAdjustHandles="1" noChangeArrowheads="1" noChangeShapeType="1" noTextEdit="1"/>
              </p:cNvSpPr>
              <p:nvPr/>
            </p:nvSpPr>
            <p:spPr>
              <a:xfrm>
                <a:off x="381000" y="1569719"/>
                <a:ext cx="4191000" cy="2727961"/>
              </a:xfrm>
              <a:prstGeom prst="roundRect">
                <a:avLst>
                  <a:gd name="adj" fmla="val 3901"/>
                </a:avLst>
              </a:prstGeom>
              <a:blipFill>
                <a:blip r:embed="rId3"/>
                <a:stretch>
                  <a:fillRect/>
                </a:stretch>
              </a:blipFill>
              <a:ln>
                <a:noFill/>
              </a:ln>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B9B17FD3-16F1-9D63-2F03-076D6C30FA6F}"/>
              </a:ext>
            </a:extLst>
          </p:cNvPr>
          <p:cNvSpPr/>
          <p:nvPr/>
        </p:nvSpPr>
        <p:spPr>
          <a:xfrm>
            <a:off x="4635934" y="1569719"/>
            <a:ext cx="4191000" cy="2727961"/>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i="1" dirty="0">
                <a:solidFill>
                  <a:schemeClr val="tx1"/>
                </a:solidFill>
              </a:rPr>
              <a:t>Outlook</a:t>
            </a:r>
          </a:p>
          <a:p>
            <a:pPr algn="ctr"/>
            <a:endParaRPr lang="en-US" sz="1400" b="1" i="1" dirty="0">
              <a:solidFill>
                <a:schemeClr val="tx1"/>
              </a:solidFill>
            </a:endParaRP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1200" dirty="0">
                <a:solidFill>
                  <a:schemeClr val="tx1"/>
                </a:solidFill>
              </a:rPr>
              <a:t>A better, full-scaled assessment should include </a:t>
            </a:r>
            <a:r>
              <a:rPr lang="en-US" sz="1200" b="1" dirty="0">
                <a:solidFill>
                  <a:schemeClr val="tx1"/>
                </a:solidFill>
              </a:rPr>
              <a:t>non-linear analysis.</a:t>
            </a:r>
          </a:p>
          <a:p>
            <a:pPr marL="228600" indent="-228600">
              <a:lnSpc>
                <a:spcPct val="114000"/>
              </a:lnSpc>
              <a:buFont typeface="+mj-lt"/>
              <a:buAutoNum type="arabicPeriod"/>
            </a:pPr>
            <a:endParaRPr lang="en-US" sz="1200" b="1" dirty="0">
              <a:solidFill>
                <a:schemeClr val="tx1"/>
              </a:solidFill>
            </a:endParaRPr>
          </a:p>
          <a:p>
            <a:pPr marL="228600" indent="-228600">
              <a:lnSpc>
                <a:spcPct val="114000"/>
              </a:lnSpc>
              <a:buFont typeface="+mj-lt"/>
              <a:buAutoNum type="arabicPeriod"/>
            </a:pPr>
            <a:r>
              <a:rPr lang="en-US" sz="1200" b="1" dirty="0">
                <a:solidFill>
                  <a:schemeClr val="tx1"/>
                </a:solidFill>
              </a:rPr>
              <a:t>Evaluate the vibration of the whole structure instead of FRF of one recorded point.</a:t>
            </a:r>
          </a:p>
          <a:p>
            <a:pPr marL="228600" indent="-228600">
              <a:lnSpc>
                <a:spcPct val="114000"/>
              </a:lnSpc>
              <a:buFont typeface="+mj-lt"/>
              <a:buAutoNum type="arabicPeriod"/>
            </a:pPr>
            <a:endParaRPr lang="en-US" sz="1200" dirty="0">
              <a:solidFill>
                <a:schemeClr val="tx1"/>
              </a:solidFill>
            </a:endParaRPr>
          </a:p>
          <a:p>
            <a:pPr marL="228600" indent="-228600">
              <a:lnSpc>
                <a:spcPct val="114000"/>
              </a:lnSpc>
              <a:buFont typeface="+mj-lt"/>
              <a:buAutoNum type="arabicPeriod"/>
            </a:pPr>
            <a:r>
              <a:rPr lang="en-US" sz="1200" dirty="0">
                <a:solidFill>
                  <a:schemeClr val="tx1"/>
                </a:solidFill>
              </a:rPr>
              <a:t>The computational cost of training the SPCE model is still too high.</a:t>
            </a:r>
          </a:p>
        </p:txBody>
      </p:sp>
      <p:sp>
        <p:nvSpPr>
          <p:cNvPr id="6" name="Fußzeilenplatzhalter 4">
            <a:extLst>
              <a:ext uri="{FF2B5EF4-FFF2-40B4-BE49-F238E27FC236}">
                <a16:creationId xmlns:a16="http://schemas.microsoft.com/office/drawing/2014/main" id="{7F5B86E2-F7F4-AFE1-E52E-07AD5BFCD86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785707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42</a:t>
            </a:fld>
            <a:endParaRPr lang="de-DE" dirty="0"/>
          </a:p>
        </p:txBody>
      </p:sp>
      <p:sp>
        <p:nvSpPr>
          <p:cNvPr id="7" name="Titel 2">
            <a:extLst>
              <a:ext uri="{FF2B5EF4-FFF2-40B4-BE49-F238E27FC236}">
                <a16:creationId xmlns:a16="http://schemas.microsoft.com/office/drawing/2014/main" id="{98D61315-4E58-1DCF-95E1-2900682B945B}"/>
              </a:ext>
            </a:extLst>
          </p:cNvPr>
          <p:cNvSpPr txBox="1">
            <a:spLocks/>
          </p:cNvSpPr>
          <p:nvPr/>
        </p:nvSpPr>
        <p:spPr>
          <a:xfrm>
            <a:off x="319090" y="305339"/>
            <a:ext cx="8508999" cy="3661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sz="2000" dirty="0">
                <a:solidFill>
                  <a:schemeClr val="bg1"/>
                </a:solidFill>
              </a:rPr>
              <a:t>Reference</a:t>
            </a:r>
          </a:p>
        </p:txBody>
      </p:sp>
      <p:sp>
        <p:nvSpPr>
          <p:cNvPr id="8" name="TextBox 7">
            <a:extLst>
              <a:ext uri="{FF2B5EF4-FFF2-40B4-BE49-F238E27FC236}">
                <a16:creationId xmlns:a16="http://schemas.microsoft.com/office/drawing/2014/main" id="{EC027762-3375-7A2B-CE9E-CCDD35A8D5FE}"/>
              </a:ext>
            </a:extLst>
          </p:cNvPr>
          <p:cNvSpPr txBox="1"/>
          <p:nvPr/>
        </p:nvSpPr>
        <p:spPr>
          <a:xfrm>
            <a:off x="319090" y="952500"/>
            <a:ext cx="8116250" cy="3647152"/>
          </a:xfrm>
          <a:prstGeom prst="rect">
            <a:avLst/>
          </a:prstGeom>
          <a:noFill/>
        </p:spPr>
        <p:txBody>
          <a:bodyPr wrap="square" lIns="0" tIns="0" rIns="0" bIns="0" rtlCol="0">
            <a:spAutoFit/>
          </a:bodyPr>
          <a:lstStyle/>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Küperkoch</a:t>
            </a:r>
            <a:r>
              <a:rPr lang="en-US" sz="900" b="0" i="0" u="none" strike="noStrike" baseline="0" dirty="0">
                <a:solidFill>
                  <a:schemeClr val="bg1"/>
                </a:solidFill>
                <a:latin typeface="LMRoman12-Regular"/>
              </a:rPr>
              <a:t> et al 2018] </a:t>
            </a:r>
            <a:r>
              <a:rPr lang="en-US" sz="900" b="0" i="0" u="none" strike="noStrike" baseline="0" dirty="0" err="1">
                <a:solidFill>
                  <a:schemeClr val="bg1"/>
                </a:solidFill>
                <a:latin typeface="LMRomanCaps10-Regular"/>
              </a:rPr>
              <a:t>Küperkoch</a:t>
            </a:r>
            <a:r>
              <a:rPr lang="en-US" sz="900" b="0" i="0" u="none" strike="noStrike" baseline="0" dirty="0">
                <a:solidFill>
                  <a:schemeClr val="bg1"/>
                </a:solidFill>
                <a:latin typeface="LMRoman12-Regular"/>
              </a:rPr>
              <a:t>, L ; </a:t>
            </a:r>
            <a:r>
              <a:rPr lang="en-US" sz="900" b="0" i="0" u="none" strike="noStrike" baseline="0" dirty="0" err="1">
                <a:solidFill>
                  <a:schemeClr val="bg1"/>
                </a:solidFill>
                <a:latin typeface="LMRomanCaps10-Regular"/>
              </a:rPr>
              <a:t>Olbert</a:t>
            </a:r>
            <a:r>
              <a:rPr lang="en-US" sz="900" b="0" i="0" u="none" strike="noStrike" baseline="0" dirty="0">
                <a:solidFill>
                  <a:schemeClr val="bg1"/>
                </a:solidFill>
                <a:latin typeface="LMRoman12-Regular"/>
              </a:rPr>
              <a:t>, K ; </a:t>
            </a:r>
            <a:r>
              <a:rPr lang="en-US" sz="900" b="0" i="0" u="none" strike="noStrike" baseline="0" dirty="0">
                <a:solidFill>
                  <a:schemeClr val="bg1"/>
                </a:solidFill>
                <a:latin typeface="LMRomanCaps10-Regular"/>
              </a:rPr>
              <a:t>Meier</a:t>
            </a:r>
            <a:r>
              <a:rPr lang="en-US" sz="900" b="0" i="0" u="none" strike="noStrike" baseline="0" dirty="0">
                <a:solidFill>
                  <a:schemeClr val="bg1"/>
                </a:solidFill>
                <a:latin typeface="LMRoman12-Regular"/>
              </a:rPr>
              <a:t>, T: Long-term monitoring of induced seismicity at the </a:t>
            </a:r>
            <a:r>
              <a:rPr lang="en-US" sz="900" b="0" i="0" u="none" strike="noStrike" baseline="0" dirty="0" err="1">
                <a:solidFill>
                  <a:schemeClr val="bg1"/>
                </a:solidFill>
                <a:latin typeface="LMRoman12-Regular"/>
              </a:rPr>
              <a:t>Insheim</a:t>
            </a:r>
            <a:r>
              <a:rPr lang="en-US" sz="900" b="0" i="0" u="none" strike="noStrike" baseline="0" dirty="0">
                <a:solidFill>
                  <a:schemeClr val="bg1"/>
                </a:solidFill>
                <a:latin typeface="LMRoman12-Regular"/>
              </a:rPr>
              <a:t> geothermal site, Germany. In: </a:t>
            </a:r>
            <a:r>
              <a:rPr lang="en-US" sz="900" b="0" i="1" u="none" strike="noStrike" baseline="0" dirty="0">
                <a:solidFill>
                  <a:schemeClr val="bg1"/>
                </a:solidFill>
                <a:latin typeface="LMRoman12-Italic"/>
              </a:rPr>
              <a:t>Bulletin of the Seismological Society of America </a:t>
            </a:r>
            <a:r>
              <a:rPr lang="en-US" sz="900" b="0" i="0" u="none" strike="noStrike" baseline="0" dirty="0">
                <a:solidFill>
                  <a:schemeClr val="bg1"/>
                </a:solidFill>
                <a:latin typeface="LMRoman12-Regular"/>
              </a:rPr>
              <a:t>108 (2018), Nr. 6, p. 3668–3683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[Pan et al 2016] Pan, Chao ; Zhang, </a:t>
            </a:r>
            <a:r>
              <a:rPr lang="en-US" sz="900" b="0" i="0" u="none" strike="noStrike" baseline="0" dirty="0" err="1">
                <a:solidFill>
                  <a:schemeClr val="bg1"/>
                </a:solidFill>
                <a:latin typeface="LMRoman12-Regular"/>
              </a:rPr>
              <a:t>Ruifu</a:t>
            </a:r>
            <a:r>
              <a:rPr lang="en-US" sz="900" b="0" i="0" u="none" strike="noStrike" baseline="0" dirty="0">
                <a:solidFill>
                  <a:schemeClr val="bg1"/>
                </a:solidFill>
                <a:latin typeface="LMRoman12-Regular"/>
              </a:rPr>
              <a:t> ; Luo, Hao ; Shen, Hua: Baseline correction of vibration acceleration signals with inconsistent initial velocity and displacement. In Advances in Mechanical Engineering 8 (2016), Nr. 10, p. 1687814016675534</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[Abbiati et al 2021] Abbiati, Giuseppe ; </a:t>
            </a:r>
            <a:r>
              <a:rPr lang="en-US" sz="900" b="0" i="0" u="none" strike="noStrike" baseline="0" dirty="0" err="1">
                <a:solidFill>
                  <a:schemeClr val="bg1"/>
                </a:solidFill>
                <a:latin typeface="LMRoman12-Regular"/>
              </a:rPr>
              <a:t>Broccardo</a:t>
            </a:r>
            <a:r>
              <a:rPr lang="en-US" sz="900" b="0" i="0" u="none" strike="noStrike" baseline="0" dirty="0">
                <a:solidFill>
                  <a:schemeClr val="bg1"/>
                </a:solidFill>
                <a:latin typeface="LMRoman12-Regular"/>
              </a:rPr>
              <a:t>, Marco ; Abdallah, Imad ;Marelli, Stefano ; </a:t>
            </a:r>
            <a:r>
              <a:rPr lang="en-US" sz="900" b="0" i="0" u="none" strike="noStrike" baseline="0" dirty="0" err="1">
                <a:solidFill>
                  <a:schemeClr val="bg1"/>
                </a:solidFill>
                <a:latin typeface="LMRoman12-Regular"/>
              </a:rPr>
              <a:t>Paolacci</a:t>
            </a:r>
            <a:r>
              <a:rPr lang="en-US" sz="900" b="0" i="0" u="none" strike="noStrike" baseline="0" dirty="0">
                <a:solidFill>
                  <a:schemeClr val="bg1"/>
                </a:solidFill>
                <a:latin typeface="LMRoman12-Regular"/>
              </a:rPr>
              <a:t>, Fabrizio: Seismic fragility analysis based on artificial ground motions and surrogate modeling of validated structural simulators. In: Earthquake Engineering &amp; Structural Dynamics 50 (2021), Nr. 9, p. 2314–2333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Khansefid</a:t>
            </a:r>
            <a:r>
              <a:rPr lang="en-US" sz="900" b="0" i="0" u="none" strike="noStrike" baseline="0" dirty="0">
                <a:solidFill>
                  <a:schemeClr val="bg1"/>
                </a:solidFill>
                <a:latin typeface="LMRoman12-Regular"/>
              </a:rPr>
              <a:t> et al 2021] </a:t>
            </a:r>
            <a:r>
              <a:rPr lang="en-US" sz="900" b="0" i="0" u="none" strike="noStrike" baseline="0" dirty="0" err="1">
                <a:solidFill>
                  <a:schemeClr val="bg1"/>
                </a:solidFill>
                <a:latin typeface="LMRoman12-Regular"/>
              </a:rPr>
              <a:t>Khansefid</a:t>
            </a:r>
            <a:r>
              <a:rPr lang="en-US" sz="900" b="0" i="0" u="none" strike="noStrike" baseline="0" dirty="0">
                <a:solidFill>
                  <a:schemeClr val="bg1"/>
                </a:solidFill>
                <a:latin typeface="LMRoman12-Regular"/>
              </a:rPr>
              <a:t>, Ali ; </a:t>
            </a:r>
            <a:r>
              <a:rPr lang="en-US" sz="900" b="0" i="0" u="none" strike="noStrike" baseline="0" dirty="0" err="1">
                <a:solidFill>
                  <a:schemeClr val="bg1"/>
                </a:solidFill>
                <a:latin typeface="LMRoman12-Regular"/>
              </a:rPr>
              <a:t>Yadollahi</a:t>
            </a:r>
            <a:r>
              <a:rPr lang="en-US" sz="900" b="0" i="0" u="none" strike="noStrike" baseline="0" dirty="0">
                <a:solidFill>
                  <a:schemeClr val="bg1"/>
                </a:solidFill>
                <a:latin typeface="LMRoman12-Regular"/>
              </a:rPr>
              <a:t>, </a:t>
            </a:r>
            <a:r>
              <a:rPr lang="en-US" sz="900" b="0" i="0" u="none" strike="noStrike" baseline="0" dirty="0" err="1">
                <a:solidFill>
                  <a:schemeClr val="bg1"/>
                </a:solidFill>
                <a:latin typeface="LMRoman12-Regular"/>
              </a:rPr>
              <a:t>Mahmoudreza</a:t>
            </a:r>
            <a:r>
              <a:rPr lang="en-US" sz="900" b="0" i="0" u="none" strike="noStrike" baseline="0" dirty="0">
                <a:solidFill>
                  <a:schemeClr val="bg1"/>
                </a:solidFill>
                <a:latin typeface="LMRoman12-Regular"/>
              </a:rPr>
              <a:t> ; Müller, Gerhard ; </a:t>
            </a:r>
            <a:r>
              <a:rPr lang="en-US" sz="900" b="0" i="0" u="none" strike="noStrike" baseline="0" dirty="0" err="1">
                <a:solidFill>
                  <a:schemeClr val="bg1"/>
                </a:solidFill>
                <a:latin typeface="LMRoman12-Regular"/>
              </a:rPr>
              <a:t>Taddei</a:t>
            </a:r>
            <a:r>
              <a:rPr lang="en-US" sz="900" b="0" i="0" u="none" strike="noStrike" baseline="0" dirty="0">
                <a:solidFill>
                  <a:schemeClr val="bg1"/>
                </a:solidFill>
                <a:latin typeface="LMRoman12-Regular"/>
              </a:rPr>
              <a:t>, Francesca: Seismic Risk Assessment of a Masonry Building Due to the Geothermal Power Plant Earthquakes. </a:t>
            </a:r>
            <a:r>
              <a:rPr lang="en-US" sz="900" b="0" i="0" u="none" strike="noStrike" baseline="0" dirty="0" err="1">
                <a:solidFill>
                  <a:schemeClr val="bg1"/>
                </a:solidFill>
                <a:latin typeface="LMRoman12-Regular"/>
              </a:rPr>
              <a:t>Lehrstuhl</a:t>
            </a:r>
            <a:r>
              <a:rPr lang="en-US" sz="900" b="0" i="0" u="none" strike="noStrike" baseline="0" dirty="0">
                <a:solidFill>
                  <a:schemeClr val="bg1"/>
                </a:solidFill>
                <a:latin typeface="LMRoman12-Regular"/>
              </a:rPr>
              <a:t> für </a:t>
            </a:r>
            <a:r>
              <a:rPr lang="en-US" sz="900" b="0" i="0" u="none" strike="noStrike" baseline="0" dirty="0" err="1">
                <a:solidFill>
                  <a:schemeClr val="bg1"/>
                </a:solidFill>
                <a:latin typeface="LMRoman12-Regular"/>
              </a:rPr>
              <a:t>Baumechanik</a:t>
            </a:r>
            <a:r>
              <a:rPr lang="en-US" sz="900" b="0" i="0" u="none" strike="noStrike" baseline="0" dirty="0">
                <a:solidFill>
                  <a:schemeClr val="bg1"/>
                </a:solidFill>
                <a:latin typeface="LMRoman12-Regular"/>
              </a:rPr>
              <a:t>, 2021</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[Chen et al 2022] Chen, Bo ; Sun, </a:t>
            </a:r>
            <a:r>
              <a:rPr lang="en-US" sz="900" b="0" i="0" u="none" strike="noStrike" baseline="0" dirty="0" err="1">
                <a:solidFill>
                  <a:schemeClr val="bg1"/>
                </a:solidFill>
                <a:latin typeface="LMRoman12-Regular"/>
              </a:rPr>
              <a:t>Guangjun</a:t>
            </a:r>
            <a:r>
              <a:rPr lang="en-US" sz="900" b="0" i="0" u="none" strike="noStrike" baseline="0" dirty="0">
                <a:solidFill>
                  <a:schemeClr val="bg1"/>
                </a:solidFill>
                <a:latin typeface="LMRoman12-Regular"/>
              </a:rPr>
              <a:t> ; Li, </a:t>
            </a:r>
            <a:r>
              <a:rPr lang="en-US" sz="900" b="0" i="0" u="none" strike="noStrike" baseline="0" dirty="0" err="1">
                <a:solidFill>
                  <a:schemeClr val="bg1"/>
                </a:solidFill>
                <a:latin typeface="LMRoman12-Regular"/>
              </a:rPr>
              <a:t>Hongjing</a:t>
            </a:r>
            <a:r>
              <a:rPr lang="en-US" sz="900" b="0" i="0" u="none" strike="noStrike" baseline="0" dirty="0">
                <a:solidFill>
                  <a:schemeClr val="bg1"/>
                </a:solidFill>
                <a:latin typeface="LMRoman12-Regular"/>
              </a:rPr>
              <a:t>: Power spectral models of stationary earthquake-induced ground motion process considering site characteristics. In Emergency Management Science and Technology 2 (2022), Nr. 1, p. 1–12</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2014]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Polynomial chaos expansions and stochastic finite element methods. In Risk and reliability in geotechnical engineering (2014), p. 265–300</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[Zhu and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2023] Zhu, </a:t>
            </a:r>
            <a:r>
              <a:rPr lang="en-US" sz="900" b="0" i="0" u="none" strike="noStrike" baseline="0" dirty="0" err="1">
                <a:solidFill>
                  <a:schemeClr val="bg1"/>
                </a:solidFill>
                <a:latin typeface="LMRoman12-Regular"/>
              </a:rPr>
              <a:t>Xujia</a:t>
            </a:r>
            <a:r>
              <a:rPr lang="en-US" sz="900" b="0" i="0" u="none" strike="noStrike" baseline="0" dirty="0">
                <a:solidFill>
                  <a:schemeClr val="bg1"/>
                </a:solidFill>
                <a:latin typeface="LMRoman12-Regular"/>
              </a:rPr>
              <a:t> ;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Stochastic polynomial chaos expansions to emulate stochastic simulators. In: International Journal for Uncertainty Quantification 13 (2023), Nr. 2</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[Zhu et al 2023] Zhu, </a:t>
            </a:r>
            <a:r>
              <a:rPr lang="en-US" sz="900" b="0" i="0" u="none" strike="noStrike" baseline="0" dirty="0" err="1">
                <a:solidFill>
                  <a:schemeClr val="bg1"/>
                </a:solidFill>
                <a:latin typeface="LMRoman12-Regular"/>
              </a:rPr>
              <a:t>Xujia</a:t>
            </a:r>
            <a:r>
              <a:rPr lang="en-US" sz="900" b="0" i="0" u="none" strike="noStrike" baseline="0" dirty="0">
                <a:solidFill>
                  <a:schemeClr val="bg1"/>
                </a:solidFill>
                <a:latin typeface="LMRoman12-Regular"/>
              </a:rPr>
              <a:t> ; </a:t>
            </a:r>
            <a:r>
              <a:rPr lang="en-US" sz="900" b="0" i="0" u="none" strike="noStrike" baseline="0" dirty="0" err="1">
                <a:solidFill>
                  <a:schemeClr val="bg1"/>
                </a:solidFill>
                <a:latin typeface="LMRoman12-Regular"/>
              </a:rPr>
              <a:t>Broccardo</a:t>
            </a:r>
            <a:r>
              <a:rPr lang="en-US" sz="900" b="0" i="0" u="none" strike="noStrike" baseline="0" dirty="0">
                <a:solidFill>
                  <a:schemeClr val="bg1"/>
                </a:solidFill>
                <a:latin typeface="LMRoman12-Regular"/>
              </a:rPr>
              <a:t>, Marco ;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Seismic fragility analysis using stochastic polynomial chaos expansions. In: Probabilistic Engineering Mechanics 72 (2023), p. 103413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Rezaeian</a:t>
            </a:r>
            <a:r>
              <a:rPr lang="en-US" sz="900" b="0" i="0" u="none" strike="noStrike" baseline="0" dirty="0">
                <a:solidFill>
                  <a:schemeClr val="bg1"/>
                </a:solidFill>
                <a:latin typeface="LMRoman12-Regular"/>
              </a:rPr>
              <a:t> 2010] </a:t>
            </a:r>
            <a:r>
              <a:rPr lang="en-US" sz="900" b="0" i="0" u="none" strike="noStrike" baseline="0" dirty="0" err="1">
                <a:solidFill>
                  <a:schemeClr val="bg1"/>
                </a:solidFill>
                <a:latin typeface="LMRoman12-Regular"/>
              </a:rPr>
              <a:t>Rezaeian</a:t>
            </a:r>
            <a:r>
              <a:rPr lang="en-US" sz="900" b="0" i="0" u="none" strike="noStrike" baseline="0" dirty="0">
                <a:solidFill>
                  <a:schemeClr val="bg1"/>
                </a:solidFill>
                <a:latin typeface="LMRoman12-Regular"/>
              </a:rPr>
              <a:t>, </a:t>
            </a:r>
            <a:r>
              <a:rPr lang="en-US" sz="900" b="0" i="0" u="none" strike="noStrike" baseline="0" dirty="0" err="1">
                <a:solidFill>
                  <a:schemeClr val="bg1"/>
                </a:solidFill>
                <a:latin typeface="LMRoman12-Regular"/>
              </a:rPr>
              <a:t>Sanaz</a:t>
            </a:r>
            <a:r>
              <a:rPr lang="en-US" sz="900" b="0" i="0" u="none" strike="noStrike" baseline="0" dirty="0">
                <a:solidFill>
                  <a:schemeClr val="bg1"/>
                </a:solidFill>
                <a:latin typeface="LMRoman12-Regular"/>
              </a:rPr>
              <a:t>: Stochastic modeling and simulation of ground motions for performance-based earthquake engineering. University of California, Berkeley, 2010</a:t>
            </a:r>
          </a:p>
          <a:p>
            <a:pPr algn="l"/>
            <a:endParaRPr lang="en-US" sz="1200" b="0" i="0" u="none" strike="noStrike" baseline="0" dirty="0">
              <a:solidFill>
                <a:schemeClr val="bg1"/>
              </a:solidFill>
              <a:latin typeface="LMRoman12-Regular"/>
            </a:endParaRPr>
          </a:p>
        </p:txBody>
      </p:sp>
      <p:sp>
        <p:nvSpPr>
          <p:cNvPr id="2" name="Fußzeilenplatzhalter 4">
            <a:extLst>
              <a:ext uri="{FF2B5EF4-FFF2-40B4-BE49-F238E27FC236}">
                <a16:creationId xmlns:a16="http://schemas.microsoft.com/office/drawing/2014/main" id="{AF8D8E8C-2ECE-BF00-B7F9-72135D4B0C3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614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FA34E9-9899-4F24-A56A-B4C53521B72C}"/>
              </a:ext>
            </a:extLst>
          </p:cNvPr>
          <p:cNvSpPr>
            <a:spLocks noGrp="1"/>
          </p:cNvSpPr>
          <p:nvPr>
            <p:ph type="title"/>
          </p:nvPr>
        </p:nvSpPr>
        <p:spPr>
          <a:xfrm>
            <a:off x="317500" y="1482540"/>
            <a:ext cx="8508999" cy="1201547"/>
          </a:xfrm>
        </p:spPr>
        <p:txBody>
          <a:bodyPr/>
          <a:lstStyle/>
          <a:p>
            <a:br>
              <a:rPr lang="de-DE" dirty="0"/>
            </a:br>
            <a:br>
              <a:rPr lang="de-DE" dirty="0"/>
            </a:br>
            <a:r>
              <a:rPr lang="en-US" dirty="0"/>
              <a:t>Thank you for your attention!</a:t>
            </a:r>
          </a:p>
        </p:txBody>
      </p:sp>
    </p:spTree>
    <p:extLst>
      <p:ext uri="{BB962C8B-B14F-4D97-AF65-F5344CB8AC3E}">
        <p14:creationId xmlns:p14="http://schemas.microsoft.com/office/powerpoint/2010/main" val="860441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838DDFA-97D9-26A7-4CBA-E9362CEB8A36}"/>
              </a:ext>
            </a:extLst>
          </p:cNvPr>
          <p:cNvSpPr/>
          <p:nvPr/>
        </p:nvSpPr>
        <p:spPr>
          <a:xfrm>
            <a:off x="8519162" y="3195114"/>
            <a:ext cx="305750" cy="42572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Rounded Corners 11">
            <a:extLst>
              <a:ext uri="{FF2B5EF4-FFF2-40B4-BE49-F238E27FC236}">
                <a16:creationId xmlns:a16="http://schemas.microsoft.com/office/drawing/2014/main" id="{5E003392-F3E5-89F0-C0C4-D267813BF0B7}"/>
              </a:ext>
            </a:extLst>
          </p:cNvPr>
          <p:cNvSpPr/>
          <p:nvPr/>
        </p:nvSpPr>
        <p:spPr>
          <a:xfrm>
            <a:off x="6004560" y="3779243"/>
            <a:ext cx="1381760" cy="42572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Rounded Corners 1">
            <a:extLst>
              <a:ext uri="{FF2B5EF4-FFF2-40B4-BE49-F238E27FC236}">
                <a16:creationId xmlns:a16="http://schemas.microsoft.com/office/drawing/2014/main" id="{3E9AA162-3328-4BC1-D46C-D624F12A3ABA}"/>
              </a:ext>
            </a:extLst>
          </p:cNvPr>
          <p:cNvSpPr/>
          <p:nvPr/>
        </p:nvSpPr>
        <p:spPr>
          <a:xfrm>
            <a:off x="6414689" y="3195114"/>
            <a:ext cx="2104472" cy="42572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AGMG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44</a:t>
            </a:fld>
            <a:endParaRPr lang="de-DE" dirty="0"/>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0F7D4AEC-8539-2571-4587-E7B728FD8BC2}"/>
                  </a:ext>
                </a:extLst>
              </p:cNvPr>
              <p:cNvSpPr/>
              <p:nvPr/>
            </p:nvSpPr>
            <p:spPr>
              <a:xfrm>
                <a:off x="319089" y="1243580"/>
                <a:ext cx="4509789" cy="1827864"/>
              </a:xfrm>
              <a:prstGeom prst="roundRect">
                <a:avLst>
                  <a:gd name="adj" fmla="val 800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Hu model - </a:t>
                </a:r>
                <a14:m>
                  <m:oMath xmlns:m="http://schemas.openxmlformats.org/officeDocument/2006/math">
                    <m:sSub>
                      <m:sSubPr>
                        <m:ctrlPr>
                          <a:rPr lang="en-US" sz="1400" i="1" smtClean="0">
                            <a:solidFill>
                              <a:schemeClr val="tx1"/>
                            </a:solidFill>
                            <a:effectLst/>
                            <a:latin typeface="Cambria Math" panose="02040503050406030204" pitchFamily="18" charset="0"/>
                          </a:rPr>
                        </m:ctrlPr>
                      </m:sSubPr>
                      <m:e>
                        <m:r>
                          <a:rPr lang="en-US" sz="1400" b="1" i="1" smtClean="0">
                            <a:solidFill>
                              <a:schemeClr val="tx1"/>
                            </a:solidFill>
                            <a:effectLst/>
                            <a:latin typeface="Cambria Math" panose="02040503050406030204" pitchFamily="18" charset="0"/>
                          </a:rPr>
                          <m:t>𝑴</m:t>
                        </m:r>
                      </m:e>
                      <m:sub>
                        <m:r>
                          <a:rPr lang="en-US" sz="1400" b="0" i="1" smtClean="0">
                            <a:solidFill>
                              <a:schemeClr val="tx1"/>
                            </a:solidFill>
                            <a:effectLst/>
                            <a:latin typeface="Cambria Math" panose="02040503050406030204" pitchFamily="18" charset="0"/>
                          </a:rPr>
                          <m:t>h𝑢</m:t>
                        </m:r>
                      </m:sub>
                    </m:sSub>
                  </m:oMath>
                </a14:m>
                <a:r>
                  <a:rPr lang="en-US" sz="1400" dirty="0">
                    <a:solidFill>
                      <a:schemeClr val="tx1"/>
                    </a:solidFill>
                    <a:effectLst>
                      <a:outerShdw blurRad="38100" dist="38100" dir="2700000" algn="tl">
                        <a:srgbClr val="000000">
                          <a:alpha val="43137"/>
                        </a:srgbClr>
                      </a:outerShdw>
                    </a:effectLst>
                  </a:rPr>
                  <a:t>(</a:t>
                </a:r>
                <a14:m>
                  <m:oMath xmlns:m="http://schemas.openxmlformats.org/officeDocument/2006/math">
                    <m:r>
                      <a:rPr lang="el-GR" sz="1400" i="1" smtClean="0">
                        <a:solidFill>
                          <a:schemeClr val="tx1"/>
                        </a:solidFill>
                        <a:latin typeface="Cambria Math" panose="02040503050406030204" pitchFamily="18" charset="0"/>
                      </a:rPr>
                      <m:t>𝛺</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𝜔</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l-GR" sz="1400" i="1">
                            <a:solidFill>
                              <a:schemeClr val="tx1"/>
                            </a:solidFill>
                            <a:latin typeface="Cambria Math" panose="02040503050406030204" pitchFamily="18" charset="0"/>
                          </a:rPr>
                        </m:ctrlPr>
                      </m:sSubPr>
                      <m:e>
                        <m:r>
                          <a:rPr lang="el-GR" sz="1400" i="1">
                            <a:solidFill>
                              <a:schemeClr val="tx1"/>
                            </a:solidFill>
                            <a:latin typeface="Cambria Math" panose="02040503050406030204" pitchFamily="18" charset="0"/>
                          </a:rPr>
                          <m:t>𝜁</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𝑟</m:t>
                        </m:r>
                      </m:e>
                      <m:sub>
                        <m:r>
                          <a:rPr lang="en-US" sz="1400" i="1">
                            <a:solidFill>
                              <a:schemeClr val="tx1"/>
                            </a:solidFill>
                            <a:latin typeface="Cambria Math" panose="02040503050406030204" pitchFamily="18" charset="0"/>
                          </a:rPr>
                          <m:t>h</m:t>
                        </m:r>
                      </m:sub>
                    </m:sSub>
                  </m:oMath>
                </a14:m>
                <a:r>
                  <a:rPr lang="en-US" sz="1400" dirty="0">
                    <a:solidFill>
                      <a:schemeClr val="tx1"/>
                    </a:solidFill>
                    <a:effectLst>
                      <a:outerShdw blurRad="38100" dist="38100" dir="2700000" algn="tl">
                        <a:srgbClr val="000000">
                          <a:alpha val="43137"/>
                        </a:srgbClr>
                      </a:outerShdw>
                    </a:effectLst>
                  </a:rPr>
                  <a:t>)</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Spectral stationary</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Excited by Gaussian color noise</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The soil layer is a linear SDOF system</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Modify from Kanai-</a:t>
                </a:r>
                <a:r>
                  <a:rPr lang="en-US" sz="1200" dirty="0" err="1">
                    <a:ln w="0">
                      <a:noFill/>
                    </a:ln>
                    <a:solidFill>
                      <a:schemeClr val="tx1"/>
                    </a:solidFill>
                    <a:effectLst>
                      <a:outerShdw blurRad="38100" dist="25400" dir="5400000" algn="ctr" rotWithShape="0">
                        <a:srgbClr val="6E747A">
                          <a:alpha val="43000"/>
                        </a:srgbClr>
                      </a:outerShdw>
                    </a:effectLst>
                  </a:rPr>
                  <a:t>Tajimi</a:t>
                </a:r>
                <a:r>
                  <a:rPr lang="en-US" sz="1200" dirty="0">
                    <a:ln w="0">
                      <a:noFill/>
                    </a:ln>
                    <a:solidFill>
                      <a:schemeClr val="tx1"/>
                    </a:solidFill>
                    <a:effectLst>
                      <a:outerShdw blurRad="38100" dist="25400" dir="5400000" algn="ctr" rotWithShape="0">
                        <a:srgbClr val="6E747A">
                          <a:alpha val="43000"/>
                        </a:srgbClr>
                      </a:outerShdw>
                    </a:effectLst>
                  </a:rPr>
                  <a:t> (K-T) model: Making model more realistic in low- frequency range.</a:t>
                </a:r>
              </a:p>
              <a:p>
                <a:pPr marL="285750" indent="-285750">
                  <a:lnSpc>
                    <a:spcPct val="114000"/>
                  </a:lnSpc>
                  <a:buFont typeface="Arial" panose="020B0604020202020204" pitchFamily="34" charset="0"/>
                  <a:buChar char="•"/>
                </a:pPr>
                <a:endParaRPr lang="en-US" sz="1400" dirty="0">
                  <a:ln w="0">
                    <a:noFill/>
                  </a:ln>
                  <a:solidFill>
                    <a:schemeClr val="tx1"/>
                  </a:solidFill>
                  <a:effectLst>
                    <a:outerShdw blurRad="38100" dist="25400" dir="5400000" algn="ctr" rotWithShape="0">
                      <a:srgbClr val="6E747A">
                        <a:alpha val="43000"/>
                      </a:srgbClr>
                    </a:outerShdw>
                  </a:effectLst>
                </a:endParaRPr>
              </a:p>
              <a:p>
                <a:pPr marL="285750" indent="-285750">
                  <a:lnSpc>
                    <a:spcPct val="114000"/>
                  </a:lnSpc>
                  <a:buFont typeface="Arial" panose="020B0604020202020204" pitchFamily="34" charset="0"/>
                  <a:buChar char="•"/>
                </a:pPr>
                <a:endParaRPr lang="en-US" sz="1400" dirty="0">
                  <a:solidFill>
                    <a:schemeClr val="tx1"/>
                  </a:solidFill>
                  <a:effectLst>
                    <a:outerShdw blurRad="38100" dist="38100" dir="2700000" algn="tl">
                      <a:srgbClr val="000000">
                        <a:alpha val="43137"/>
                      </a:srgbClr>
                    </a:outerShdw>
                  </a:effectLst>
                </a:endParaRPr>
              </a:p>
            </p:txBody>
          </p:sp>
        </mc:Choice>
        <mc:Fallback xmlns="">
          <p:sp>
            <p:nvSpPr>
              <p:cNvPr id="11" name="Rectangle: Rounded Corners 10">
                <a:extLst>
                  <a:ext uri="{FF2B5EF4-FFF2-40B4-BE49-F238E27FC236}">
                    <a16:creationId xmlns:a16="http://schemas.microsoft.com/office/drawing/2014/main" id="{0F7D4AEC-8539-2571-4587-E7B728FD8BC2}"/>
                  </a:ext>
                </a:extLst>
              </p:cNvPr>
              <p:cNvSpPr>
                <a:spLocks noRot="1" noChangeAspect="1" noMove="1" noResize="1" noEditPoints="1" noAdjustHandles="1" noChangeArrowheads="1" noChangeShapeType="1" noTextEdit="1"/>
              </p:cNvSpPr>
              <p:nvPr/>
            </p:nvSpPr>
            <p:spPr>
              <a:xfrm>
                <a:off x="319089" y="1243580"/>
                <a:ext cx="4509789" cy="1827864"/>
              </a:xfrm>
              <a:prstGeom prst="roundRect">
                <a:avLst>
                  <a:gd name="adj" fmla="val 8008"/>
                </a:avLst>
              </a:prstGeom>
              <a:blipFill>
                <a:blip r:embed="rId3"/>
                <a:stretch>
                  <a:fillRect b="-3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25AFA554-08F9-D88C-81F6-F1DDD2FF9B43}"/>
                  </a:ext>
                </a:extLst>
              </p:cNvPr>
              <p:cNvSpPr/>
              <p:nvPr/>
            </p:nvSpPr>
            <p:spPr>
              <a:xfrm>
                <a:off x="319089" y="3269336"/>
                <a:ext cx="4509789" cy="1341145"/>
              </a:xfrm>
              <a:prstGeom prst="roundRect">
                <a:avLst>
                  <a:gd name="adj" fmla="val 67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Time modulating function - </a:t>
                </a:r>
                <a14:m>
                  <m:oMath xmlns:m="http://schemas.openxmlformats.org/officeDocument/2006/math">
                    <m:acc>
                      <m:accPr>
                        <m:chr m:val="̂"/>
                        <m:ctrlPr>
                          <a:rPr lang="en-US" sz="1400" i="1" smtClean="0">
                            <a:solidFill>
                              <a:schemeClr val="tx1"/>
                            </a:solidFill>
                            <a:effectLst/>
                            <a:latin typeface="Cambria Math" panose="02040503050406030204" pitchFamily="18" charset="0"/>
                          </a:rPr>
                        </m:ctrlPr>
                      </m:accPr>
                      <m:e>
                        <m:r>
                          <m:rPr>
                            <m:sty m:val="p"/>
                          </m:rPr>
                          <a:rPr lang="en-US" sz="1400" b="0" i="0" smtClean="0">
                            <a:solidFill>
                              <a:schemeClr val="tx1"/>
                            </a:solidFill>
                            <a:effectLst/>
                            <a:latin typeface="Cambria Math" panose="02040503050406030204" pitchFamily="18" charset="0"/>
                          </a:rPr>
                          <m:t>q</m:t>
                        </m:r>
                      </m:e>
                    </m:acc>
                    <m:r>
                      <a:rPr lang="en-US" sz="1400" b="0" i="1" smtClean="0">
                        <a:solidFill>
                          <a:schemeClr val="tx1"/>
                        </a:solidFill>
                        <a:effectLst/>
                        <a:latin typeface="Cambria Math" panose="02040503050406030204" pitchFamily="18" charset="0"/>
                      </a:rPr>
                      <m:t>(</m:t>
                    </m:r>
                    <m:r>
                      <a:rPr lang="en-US" sz="1400" b="0" i="1" smtClean="0">
                        <a:solidFill>
                          <a:schemeClr val="tx1"/>
                        </a:solidFill>
                        <a:effectLst/>
                        <a:latin typeface="Cambria Math" panose="02040503050406030204" pitchFamily="18" charset="0"/>
                      </a:rPr>
                      <m:t>𝑡</m:t>
                    </m:r>
                    <m:r>
                      <a:rPr lang="en-US" sz="1400" i="1" smtClean="0">
                        <a:solidFill>
                          <a:schemeClr val="tx1"/>
                        </a:solidFill>
                        <a:effectLst/>
                        <a:latin typeface="Cambria Math" panose="02040503050406030204" pitchFamily="18" charset="0"/>
                      </a:rPr>
                      <m:t>, </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𝑡</m:t>
                        </m:r>
                      </m:e>
                      <m:sub>
                        <m:r>
                          <a:rPr lang="en-US" sz="1400" i="1">
                            <a:solidFill>
                              <a:schemeClr val="tx1"/>
                            </a:solidFill>
                            <a:effectLst/>
                            <a:latin typeface="Cambria Math" panose="02040503050406030204" pitchFamily="18" charset="0"/>
                          </a:rPr>
                          <m:t>𝑑</m:t>
                        </m:r>
                      </m:sub>
                    </m:sSub>
                    <m:r>
                      <a:rPr lang="en-US" sz="1400" i="1">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𝑟</m:t>
                        </m:r>
                      </m:e>
                      <m:sub>
                        <m:r>
                          <a:rPr lang="en-US" sz="1400" i="1">
                            <a:solidFill>
                              <a:schemeClr val="tx1"/>
                            </a:solidFill>
                            <a:effectLst/>
                            <a:latin typeface="Cambria Math" panose="02040503050406030204" pitchFamily="18" charset="0"/>
                          </a:rPr>
                          <m:t>𝑚𝑖𝑑</m:t>
                        </m:r>
                      </m:sub>
                    </m:sSub>
                    <m:r>
                      <a:rPr lang="en-US" sz="1400" b="0" i="1" smtClean="0">
                        <a:solidFill>
                          <a:schemeClr val="tx1"/>
                        </a:solidFill>
                        <a:effectLst/>
                        <a:latin typeface="Cambria Math" panose="02040503050406030204" pitchFamily="18" charset="0"/>
                      </a:rPr>
                      <m:t>)</m:t>
                    </m:r>
                  </m:oMath>
                </a14:m>
                <a:endParaRPr lang="en-US" sz="1400" dirty="0">
                  <a:solidFill>
                    <a:schemeClr val="tx1"/>
                  </a:solidFill>
                  <a:effectLst/>
                </a:endParaRPr>
              </a:p>
              <a:p>
                <a:pPr marL="285750" indent="-285750">
                  <a:lnSpc>
                    <a:spcPct val="150000"/>
                  </a:lnSpc>
                  <a:buFont typeface="Arial" panose="020B0604020202020204" pitchFamily="34" charset="0"/>
                  <a:buChar char="•"/>
                </a:pPr>
                <a:r>
                  <a:rPr lang="en-US" sz="1200" dirty="0">
                    <a:solidFill>
                      <a:schemeClr val="tx1"/>
                    </a:solidFill>
                  </a:rPr>
                  <a:t>Temporal non-stationary</a:t>
                </a:r>
              </a:p>
              <a:p>
                <a:pPr marL="285750" indent="-285750">
                  <a:lnSpc>
                    <a:spcPct val="150000"/>
                  </a:lnSpc>
                  <a:buFont typeface="Arial" panose="020B0604020202020204" pitchFamily="34" charset="0"/>
                  <a:buChar char="•"/>
                </a:pPr>
                <a:r>
                  <a:rPr lang="en-US" sz="1200" b="0" i="0" u="none" strike="noStrike" baseline="0" dirty="0">
                    <a:solidFill>
                      <a:schemeClr val="tx1"/>
                    </a:solidFill>
                  </a:rPr>
                  <a:t>Gamma PDF-shape like</a:t>
                </a:r>
              </a:p>
              <a:p>
                <a:pPr marL="285750" indent="-285750">
                  <a:lnSpc>
                    <a:spcPct val="150000"/>
                  </a:lnSpc>
                  <a:buFont typeface="Arial" panose="020B0604020202020204" pitchFamily="34" charset="0"/>
                  <a:buChar char="•"/>
                </a:pPr>
                <a:r>
                  <a:rPr lang="en-US" sz="1200" dirty="0">
                    <a:solidFill>
                      <a:schemeClr val="tx1"/>
                    </a:solidFill>
                  </a:rPr>
                  <a:t>Amplitude is controlled by peak ground acceleration (PGA)</a:t>
                </a:r>
              </a:p>
            </p:txBody>
          </p:sp>
        </mc:Choice>
        <mc:Fallback xmlns="">
          <p:sp>
            <p:nvSpPr>
              <p:cNvPr id="13" name="Rectangle: Rounded Corners 12">
                <a:extLst>
                  <a:ext uri="{FF2B5EF4-FFF2-40B4-BE49-F238E27FC236}">
                    <a16:creationId xmlns:a16="http://schemas.microsoft.com/office/drawing/2014/main" id="{25AFA554-08F9-D88C-81F6-F1DDD2FF9B43}"/>
                  </a:ext>
                </a:extLst>
              </p:cNvPr>
              <p:cNvSpPr>
                <a:spLocks noRot="1" noChangeAspect="1" noMove="1" noResize="1" noEditPoints="1" noAdjustHandles="1" noChangeArrowheads="1" noChangeShapeType="1" noTextEdit="1"/>
              </p:cNvSpPr>
              <p:nvPr/>
            </p:nvSpPr>
            <p:spPr>
              <a:xfrm>
                <a:off x="319089" y="3269336"/>
                <a:ext cx="4509789" cy="1341145"/>
              </a:xfrm>
              <a:prstGeom prst="roundRect">
                <a:avLst>
                  <a:gd name="adj" fmla="val 6767"/>
                </a:avLst>
              </a:prstGeom>
              <a:blipFill>
                <a:blip r:embed="rId4"/>
                <a:stretch>
                  <a:fillRect/>
                </a:stretch>
              </a:blipFill>
              <a:ln>
                <a:noFill/>
              </a:ln>
            </p:spPr>
            <p:txBody>
              <a:bodyPr/>
              <a:lstStyle/>
              <a:p>
                <a:r>
                  <a:rPr lang="en-US">
                    <a:noFill/>
                  </a:rPr>
                  <a:t> </a:t>
                </a:r>
              </a:p>
            </p:txBody>
          </p:sp>
        </mc:Fallback>
      </mc:AlternateContent>
      <p:pic>
        <p:nvPicPr>
          <p:cNvPr id="19" name="Graphic 18">
            <a:extLst>
              <a:ext uri="{FF2B5EF4-FFF2-40B4-BE49-F238E27FC236}">
                <a16:creationId xmlns:a16="http://schemas.microsoft.com/office/drawing/2014/main" id="{35E5C1E5-1446-BA9B-C885-B2B385A7C05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2824"/>
          <a:stretch/>
        </p:blipFill>
        <p:spPr>
          <a:xfrm>
            <a:off x="5065776" y="1004981"/>
            <a:ext cx="3716406" cy="215123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F0D549C-A039-C250-BBBA-25A4F19B13C2}"/>
                  </a:ext>
                </a:extLst>
              </p:cNvPr>
              <p:cNvSpPr txBox="1"/>
              <p:nvPr/>
            </p:nvSpPr>
            <p:spPr>
              <a:xfrm flipH="1">
                <a:off x="4894921" y="4358149"/>
                <a:ext cx="1802375" cy="201530"/>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𝑎</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𝑡𝑚𝑓</m:t>
                              </m:r>
                            </m:sub>
                          </m:sSub>
                        </m:e>
                      </m:d>
                    </m:oMath>
                  </m:oMathPara>
                </a14:m>
                <a:endParaRPr lang="en-US" sz="1000" b="0" dirty="0">
                  <a:latin typeface="+mn-lt"/>
                </a:endParaRPr>
              </a:p>
            </p:txBody>
          </p:sp>
        </mc:Choice>
        <mc:Fallback xmlns="">
          <p:sp>
            <p:nvSpPr>
              <p:cNvPr id="20" name="TextBox 19">
                <a:extLst>
                  <a:ext uri="{FF2B5EF4-FFF2-40B4-BE49-F238E27FC236}">
                    <a16:creationId xmlns:a16="http://schemas.microsoft.com/office/drawing/2014/main" id="{1F0D549C-A039-C250-BBBA-25A4F19B13C2}"/>
                  </a:ext>
                </a:extLst>
              </p:cNvPr>
              <p:cNvSpPr txBox="1">
                <a:spLocks noRot="1" noChangeAspect="1" noMove="1" noResize="1" noEditPoints="1" noAdjustHandles="1" noChangeArrowheads="1" noChangeShapeType="1" noTextEdit="1"/>
              </p:cNvSpPr>
              <p:nvPr/>
            </p:nvSpPr>
            <p:spPr>
              <a:xfrm flipH="1">
                <a:off x="4894921" y="4358149"/>
                <a:ext cx="1802375" cy="201530"/>
              </a:xfrm>
              <a:prstGeom prst="rect">
                <a:avLst/>
              </a:prstGeom>
              <a:blipFill>
                <a:blip r:embed="rId7"/>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8F9B679-C974-2F62-E132-BAB39BF18716}"/>
                  </a:ext>
                </a:extLst>
              </p:cNvPr>
              <p:cNvSpPr txBox="1"/>
              <p:nvPr/>
            </p:nvSpPr>
            <p:spPr>
              <a:xfrm flipH="1">
                <a:off x="6345227" y="4368796"/>
                <a:ext cx="2221406" cy="194797"/>
              </a:xfrm>
              <a:prstGeom prst="rect">
                <a:avLst/>
              </a:prstGeom>
              <a:noFill/>
            </p:spPr>
            <p:txBody>
              <a:bodyPr wrap="square" lIns="0" tIns="0" rIns="0" bIns="0" rtlCol="0">
                <a:spAutoFit/>
              </a:bodyPr>
              <a:lstStyle/>
              <a:p>
                <a:pPr>
                  <a:lnSpc>
                    <a:spcPct val="150000"/>
                  </a:lnSpc>
                </a:pPr>
                <a:r>
                  <a:rPr lang="en-US" sz="800" dirty="0"/>
                  <a:t>,where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𝑋</m:t>
                        </m:r>
                      </m:e>
                      <m:sub>
                        <m:r>
                          <a:rPr lang="en-US" sz="800" b="0" i="1" smtClean="0">
                            <a:latin typeface="Cambria Math" panose="02040503050406030204" pitchFamily="18" charset="0"/>
                          </a:rPr>
                          <m:t>h𝑢</m:t>
                        </m:r>
                      </m:sub>
                    </m:sSub>
                    <m:r>
                      <a:rPr lang="en-US" sz="800" b="0" i="1" smtClean="0">
                        <a:latin typeface="Cambria Math" panose="02040503050406030204" pitchFamily="18" charset="0"/>
                      </a:rPr>
                      <m:t>=</m:t>
                    </m:r>
                    <m:d>
                      <m:dPr>
                        <m:begChr m:val="{"/>
                        <m:endChr m:val="}"/>
                        <m:ctrlPr>
                          <a:rPr lang="en-US" sz="800" b="0" i="1" smtClean="0">
                            <a:latin typeface="Cambria Math" panose="02040503050406030204" pitchFamily="18" charset="0"/>
                          </a:rPr>
                        </m:ctrlPr>
                      </m:dPr>
                      <m:e>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𝜔</m:t>
                            </m:r>
                          </m:e>
                          <m:sub>
                            <m:r>
                              <a:rPr lang="en-US" sz="800" b="0" i="1" smtClean="0">
                                <a:latin typeface="Cambria Math" panose="02040503050406030204" pitchFamily="18" charset="0"/>
                              </a:rPr>
                              <m:t>𝑔</m:t>
                            </m:r>
                          </m:sub>
                        </m:sSub>
                        <m:r>
                          <a:rPr lang="en-US" sz="800" b="0" i="1" smtClean="0">
                            <a:latin typeface="Cambria Math" panose="02040503050406030204" pitchFamily="18" charset="0"/>
                          </a:rPr>
                          <m:t>,</m:t>
                        </m:r>
                        <m:sSub>
                          <m:sSubPr>
                            <m:ctrlPr>
                              <a:rPr lang="en-US" sz="800" i="1">
                                <a:latin typeface="Cambria Math" panose="02040503050406030204" pitchFamily="18" charset="0"/>
                                <a:ea typeface="Cambria Math" panose="02040503050406030204" pitchFamily="18" charset="0"/>
                              </a:rPr>
                            </m:ctrlPr>
                          </m:sSubPr>
                          <m:e>
                            <m:r>
                              <m:rPr>
                                <m:nor/>
                              </m:rPr>
                              <a:rPr lang="el-GR" sz="800" i="1"/>
                              <m:t>ζ</m:t>
                            </m:r>
                          </m:e>
                          <m:sub>
                            <m:r>
                              <a:rPr lang="en-US" sz="800" i="1">
                                <a:latin typeface="Cambria Math" panose="02040503050406030204" pitchFamily="18" charset="0"/>
                                <a:ea typeface="Cambria Math" panose="02040503050406030204" pitchFamily="18" charset="0"/>
                              </a:rPr>
                              <m:t>𝑔</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𝑟</m:t>
                            </m:r>
                          </m:e>
                          <m:sub>
                            <m:r>
                              <a:rPr lang="en-US" sz="800" b="0" i="1" smtClean="0">
                                <a:latin typeface="Cambria Math" panose="02040503050406030204" pitchFamily="18" charset="0"/>
                              </a:rPr>
                              <m:t>h</m:t>
                            </m:r>
                          </m:sub>
                        </m:sSub>
                      </m:e>
                    </m:d>
                  </m:oMath>
                </a14:m>
                <a:r>
                  <a:rPr lang="en-US" sz="800" b="0" dirty="0">
                    <a:latin typeface="+mn-lt"/>
                  </a:rPr>
                  <a:t>,  </a:t>
                </a:r>
                <a14:m>
                  <m:oMath xmlns:m="http://schemas.openxmlformats.org/officeDocument/2006/math">
                    <m:sSub>
                      <m:sSubPr>
                        <m:ctrlPr>
                          <a:rPr lang="en-US" sz="800" i="1">
                            <a:latin typeface="Cambria Math" panose="02040503050406030204" pitchFamily="18" charset="0"/>
                          </a:rPr>
                        </m:ctrlPr>
                      </m:sSubPr>
                      <m:e>
                        <m:r>
                          <a:rPr lang="en-US" sz="800" i="1">
                            <a:latin typeface="Cambria Math" panose="02040503050406030204" pitchFamily="18" charset="0"/>
                          </a:rPr>
                          <m:t>𝑋</m:t>
                        </m:r>
                      </m:e>
                      <m:sub>
                        <m:r>
                          <a:rPr lang="en-US" sz="800" i="1">
                            <a:latin typeface="Cambria Math" panose="02040503050406030204" pitchFamily="18" charset="0"/>
                          </a:rPr>
                          <m:t>𝑡𝑚𝑓</m:t>
                        </m:r>
                      </m:sub>
                    </m:sSub>
                    <m:r>
                      <a:rPr lang="en-US" sz="800" i="1">
                        <a:latin typeface="Cambria Math" panose="02040503050406030204" pitchFamily="18" charset="0"/>
                      </a:rPr>
                      <m:t>={ </m:t>
                    </m:r>
                    <m:r>
                      <a:rPr lang="en-US" sz="800" i="1">
                        <a:latin typeface="Cambria Math" panose="02040503050406030204" pitchFamily="18" charset="0"/>
                      </a:rPr>
                      <m:t>𝑃𝐺𝑉</m:t>
                    </m:r>
                    <m:r>
                      <a:rPr lang="en-US" sz="800" i="1">
                        <a:latin typeface="Cambria Math" panose="02040503050406030204" pitchFamily="18" charset="0"/>
                      </a:rPr>
                      <m:t>, </m:t>
                    </m:r>
                    <m:sSub>
                      <m:sSubPr>
                        <m:ctrlPr>
                          <a:rPr lang="en-US" sz="800" i="1">
                            <a:latin typeface="Cambria Math" panose="02040503050406030204" pitchFamily="18" charset="0"/>
                          </a:rPr>
                        </m:ctrlPr>
                      </m:sSubPr>
                      <m:e>
                        <m:r>
                          <a:rPr lang="en-US" sz="800" i="1">
                            <a:latin typeface="Cambria Math" panose="02040503050406030204" pitchFamily="18" charset="0"/>
                          </a:rPr>
                          <m:t>𝑡</m:t>
                        </m:r>
                      </m:e>
                      <m:sub>
                        <m:r>
                          <a:rPr lang="en-US" sz="800" i="1">
                            <a:latin typeface="Cambria Math" panose="02040503050406030204" pitchFamily="18" charset="0"/>
                          </a:rPr>
                          <m:t>𝑑</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𝑟</m:t>
                        </m:r>
                      </m:e>
                      <m:sub>
                        <m:r>
                          <a:rPr lang="en-US" sz="800" i="1">
                            <a:latin typeface="Cambria Math" panose="02040503050406030204" pitchFamily="18" charset="0"/>
                          </a:rPr>
                          <m:t>𝑚𝑖𝑑</m:t>
                        </m:r>
                      </m:sub>
                    </m:sSub>
                    <m:r>
                      <a:rPr lang="en-US" sz="800" i="1">
                        <a:latin typeface="Cambria Math" panose="02040503050406030204" pitchFamily="18" charset="0"/>
                      </a:rPr>
                      <m:t>}</m:t>
                    </m:r>
                  </m:oMath>
                </a14:m>
                <a:endParaRPr lang="en-US" sz="800" b="0" dirty="0">
                  <a:latin typeface="+mn-lt"/>
                </a:endParaRPr>
              </a:p>
            </p:txBody>
          </p:sp>
        </mc:Choice>
        <mc:Fallback xmlns="">
          <p:sp>
            <p:nvSpPr>
              <p:cNvPr id="23" name="TextBox 22">
                <a:extLst>
                  <a:ext uri="{FF2B5EF4-FFF2-40B4-BE49-F238E27FC236}">
                    <a16:creationId xmlns:a16="http://schemas.microsoft.com/office/drawing/2014/main" id="{68F9B679-C974-2F62-E132-BAB39BF18716}"/>
                  </a:ext>
                </a:extLst>
              </p:cNvPr>
              <p:cNvSpPr txBox="1">
                <a:spLocks noRot="1" noChangeAspect="1" noMove="1" noResize="1" noEditPoints="1" noAdjustHandles="1" noChangeArrowheads="1" noChangeShapeType="1" noTextEdit="1"/>
              </p:cNvSpPr>
              <p:nvPr/>
            </p:nvSpPr>
            <p:spPr>
              <a:xfrm flipH="1">
                <a:off x="6345227" y="4368796"/>
                <a:ext cx="2221406" cy="194797"/>
              </a:xfrm>
              <a:prstGeom prst="rect">
                <a:avLst/>
              </a:prstGeom>
              <a:blipFill>
                <a:blip r:embed="rId8"/>
                <a:stretch>
                  <a:fillRect l="-3022" r="-1374" b="-2500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00844044-5942-8E7D-BAEF-2F6201161804}"/>
              </a:ext>
            </a:extLst>
          </p:cNvPr>
          <p:cNvGrpSpPr/>
          <p:nvPr/>
        </p:nvGrpSpPr>
        <p:grpSpPr>
          <a:xfrm>
            <a:off x="3584859" y="1007970"/>
            <a:ext cx="1422068" cy="1229582"/>
            <a:chOff x="4305859" y="638753"/>
            <a:chExt cx="2248665" cy="1715828"/>
          </a:xfrm>
        </p:grpSpPr>
        <p:pic>
          <p:nvPicPr>
            <p:cNvPr id="6" name="Graphic 5">
              <a:extLst>
                <a:ext uri="{FF2B5EF4-FFF2-40B4-BE49-F238E27FC236}">
                  <a16:creationId xmlns:a16="http://schemas.microsoft.com/office/drawing/2014/main" id="{E13DBE88-6414-F985-BA52-59AED8AD3B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5860" y="665120"/>
              <a:ext cx="2248664" cy="1686498"/>
            </a:xfrm>
            <a:prstGeom prst="rect">
              <a:avLst/>
            </a:prstGeom>
          </p:spPr>
        </p:pic>
        <p:sp>
          <p:nvSpPr>
            <p:cNvPr id="7" name="Rectangle: Rounded Corners 6">
              <a:extLst>
                <a:ext uri="{FF2B5EF4-FFF2-40B4-BE49-F238E27FC236}">
                  <a16:creationId xmlns:a16="http://schemas.microsoft.com/office/drawing/2014/main" id="{750B17FA-C360-ACC4-DEC1-13E19A6F1269}"/>
                </a:ext>
              </a:extLst>
            </p:cNvPr>
            <p:cNvSpPr/>
            <p:nvPr/>
          </p:nvSpPr>
          <p:spPr>
            <a:xfrm>
              <a:off x="4305859" y="638753"/>
              <a:ext cx="2248665" cy="1715828"/>
            </a:xfrm>
            <a:prstGeom prst="roundRect">
              <a:avLst>
                <a:gd name="adj" fmla="val 378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BB3865-1516-99C5-8E9D-D53D8282E86B}"/>
                  </a:ext>
                </a:extLst>
              </p:cNvPr>
              <p:cNvSpPr txBox="1"/>
              <p:nvPr/>
            </p:nvSpPr>
            <p:spPr>
              <a:xfrm>
                <a:off x="5263300" y="3200194"/>
                <a:ext cx="3584186" cy="420500"/>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altLang="zh-TW" sz="1000" b="1" i="1">
                              <a:latin typeface="Cambria Math" panose="02040503050406030204" pitchFamily="18" charset="0"/>
                            </a:rPr>
                            <m:t>𝑴</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h</m:t>
                          </m:r>
                        </m:sub>
                      </m:sSub>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sSup>
                            <m:sSupPr>
                              <m:ctrlPr>
                                <a:rPr lang="en-US" sz="1000" b="0" i="1" smtClean="0">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3</m:t>
                              </m:r>
                            </m:sup>
                          </m:sSup>
                        </m:num>
                        <m:den>
                          <m:r>
                            <a:rPr lang="en-US" sz="1000" i="1">
                              <a:latin typeface="Cambria Math" panose="02040503050406030204" pitchFamily="18" charset="0"/>
                            </a:rPr>
                            <m:t>−</m:t>
                          </m:r>
                          <m:r>
                            <a:rPr lang="en-US" sz="1000" i="1">
                              <a:latin typeface="Cambria Math" panose="02040503050406030204" pitchFamily="18" charset="0"/>
                            </a:rPr>
                            <m:t>𝑖</m:t>
                          </m:r>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i="1">
                                  <a:latin typeface="Cambria Math" panose="02040503050406030204" pitchFamily="18" charset="0"/>
                                </a:rPr>
                                <m:t>3</m:t>
                              </m:r>
                            </m:sup>
                          </m:sSup>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h</m:t>
                                  </m:r>
                                </m:sub>
                              </m:sSub>
                            </m:e>
                            <m:sup>
                              <m:r>
                                <a:rPr lang="en-US" sz="1000" b="0" i="1" smtClean="0">
                                  <a:latin typeface="Cambria Math" panose="02040503050406030204" pitchFamily="18" charset="0"/>
                                </a:rPr>
                                <m:t>3</m:t>
                              </m:r>
                            </m:sup>
                          </m:sSup>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3</m:t>
                              </m:r>
                            </m:sup>
                          </m:sSup>
                        </m:den>
                      </m:f>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smtClean="0">
                                  <a:latin typeface="Cambria Math" panose="02040503050406030204" pitchFamily="18" charset="0"/>
                                </a:rPr>
                              </m:ctrlPr>
                            </m:sSubPr>
                            <m:e>
                              <m:r>
                                <a:rPr lang="el-GR" sz="1000" i="1">
                                  <a:latin typeface="Cambria Math" panose="02040503050406030204" pitchFamily="18" charset="0"/>
                                </a:rPr>
                                <m:t>𝜁</m:t>
                              </m:r>
                            </m:e>
                            <m:sub>
                              <m:r>
                                <a:rPr lang="en-US" sz="1000" b="0" i="1" smtClean="0">
                                  <a:latin typeface="Cambria Math" panose="02040503050406030204" pitchFamily="18" charset="0"/>
                                </a:rPr>
                                <m:t>𝑔</m:t>
                              </m:r>
                            </m:sub>
                          </m:sSub>
                          <m:sSub>
                            <m:sSubPr>
                              <m:ctrlPr>
                                <a:rPr lang="el-GR" sz="1000" i="1" smtClean="0">
                                  <a:latin typeface="Cambria Math" panose="02040503050406030204" pitchFamily="18" charset="0"/>
                                </a:rPr>
                              </m:ctrlPr>
                            </m:sSubPr>
                            <m:e>
                              <m:r>
                                <a:rPr lang="el-GR"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2</m:t>
                              </m:r>
                            </m:sup>
                          </m:sSup>
                        </m:num>
                        <m:den>
                          <m:d>
                            <m:dPr>
                              <m:ctrlPr>
                                <a:rPr lang="en-US" sz="1000" b="0" i="1" smtClean="0">
                                  <a:latin typeface="Cambria Math" panose="02040503050406030204" pitchFamily="18" charset="0"/>
                                </a:rPr>
                              </m:ctrlPr>
                            </m:dPr>
                            <m:e>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2</m:t>
                                  </m:r>
                                </m:sup>
                              </m:sSup>
                              <m:r>
                                <a:rPr lang="en-US" sz="1000" i="1">
                                  <a:latin typeface="Cambria Math" panose="02040503050406030204" pitchFamily="18" charset="0"/>
                                </a:rPr>
                                <m:t>−</m:t>
                              </m:r>
                              <m:sSup>
                                <m:sSupPr>
                                  <m:ctrlPr>
                                    <a:rPr lang="en-US" sz="1000" i="1">
                                      <a:latin typeface="Cambria Math" panose="02040503050406030204" pitchFamily="18" charset="0"/>
                                    </a:rPr>
                                  </m:ctrlPr>
                                </m:sSupPr>
                                <m:e>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e>
                                <m:sup>
                                  <m:r>
                                    <a:rPr lang="en-US" sz="1000" i="1">
                                      <a:latin typeface="Cambria Math" panose="02040503050406030204" pitchFamily="18" charset="0"/>
                                    </a:rPr>
                                    <m:t>2</m:t>
                                  </m:r>
                                </m:sup>
                              </m:sSup>
                            </m:e>
                          </m:d>
                          <m:r>
                            <a:rPr lang="en-US" sz="1000" i="1">
                              <a:latin typeface="Cambria Math" panose="02040503050406030204" pitchFamily="18" charset="0"/>
                            </a:rPr>
                            <m:t>−</m:t>
                          </m:r>
                          <m:r>
                            <a:rPr lang="en-US" sz="1000" i="1">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sSub>
                            <m:sSubPr>
                              <m:ctrlPr>
                                <a:rPr lang="el-GR" sz="1000" i="1">
                                  <a:latin typeface="Cambria Math" panose="02040503050406030204" pitchFamily="18" charset="0"/>
                                </a:rPr>
                              </m:ctrlPr>
                            </m:sSubPr>
                            <m:e>
                              <m:r>
                                <a:rPr lang="el-GR"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den>
                      </m:f>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𝑈</m:t>
                          </m:r>
                        </m:e>
                      </m:acc>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oMath>
                  </m:oMathPara>
                </a14:m>
                <a:endParaRPr lang="en-US" sz="1000" dirty="0" err="1">
                  <a:latin typeface="+mn-lt"/>
                </a:endParaRPr>
              </a:p>
            </p:txBody>
          </p:sp>
        </mc:Choice>
        <mc:Fallback xmlns="">
          <p:sp>
            <p:nvSpPr>
              <p:cNvPr id="9" name="TextBox 8">
                <a:extLst>
                  <a:ext uri="{FF2B5EF4-FFF2-40B4-BE49-F238E27FC236}">
                    <a16:creationId xmlns:a16="http://schemas.microsoft.com/office/drawing/2014/main" id="{34BB3865-1516-99C5-8E9D-D53D8282E86B}"/>
                  </a:ext>
                </a:extLst>
              </p:cNvPr>
              <p:cNvSpPr txBox="1">
                <a:spLocks noRot="1" noChangeAspect="1" noMove="1" noResize="1" noEditPoints="1" noAdjustHandles="1" noChangeArrowheads="1" noChangeShapeType="1" noTextEdit="1"/>
              </p:cNvSpPr>
              <p:nvPr/>
            </p:nvSpPr>
            <p:spPr>
              <a:xfrm>
                <a:off x="5263300" y="3200194"/>
                <a:ext cx="3584186" cy="420500"/>
              </a:xfrm>
              <a:prstGeom prst="rect">
                <a:avLst/>
              </a:prstGeom>
              <a:blipFill>
                <a:blip r:embed="rId11"/>
                <a:stretch>
                  <a:fillRect l="-170" r="-102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CA1BA-913B-CB00-91BF-710417C78E30}"/>
                  </a:ext>
                </a:extLst>
              </p:cNvPr>
              <p:cNvSpPr txBox="1"/>
              <p:nvPr/>
            </p:nvSpPr>
            <p:spPr>
              <a:xfrm>
                <a:off x="5270920" y="3822701"/>
                <a:ext cx="2810449" cy="282129"/>
              </a:xfrm>
              <a:prstGeom prst="rect">
                <a:avLst/>
              </a:prstGeom>
              <a:noFill/>
            </p:spPr>
            <p:txBody>
              <a:bodyPr wrap="none" lIns="0" tIns="0" rIns="0" bIns="0" rtlCol="0">
                <a:spAutoFit/>
              </a:bodyPr>
              <a:lstStyle/>
              <a:p>
                <a:pPr>
                  <a:lnSpc>
                    <a:spcPct val="114000"/>
                  </a:lnSpc>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𝐺𝑀</m:t>
                        </m:r>
                      </m:e>
                      <m:sub>
                        <m:r>
                          <a:rPr lang="en-US" sz="1000" b="0" i="1" smtClean="0">
                            <a:latin typeface="Cambria Math" panose="02040503050406030204" pitchFamily="18" charset="0"/>
                          </a:rPr>
                          <m:t>𝑣𝑒𝑙</m:t>
                        </m:r>
                      </m:sub>
                    </m:sSub>
                    <m:r>
                      <a:rPr lang="en-US" sz="1000" b="0" i="1" smtClean="0">
                        <a:latin typeface="Cambria Math" panose="02040503050406030204" pitchFamily="18" charset="0"/>
                      </a:rPr>
                      <m:t>=</m:t>
                    </m:r>
                    <m:r>
                      <a:rPr lang="en-US" sz="1000" b="0" i="1" smtClean="0">
                        <a:latin typeface="Cambria Math" panose="02040503050406030204" pitchFamily="18" charset="0"/>
                      </a:rPr>
                      <m:t>𝑃𝐺𝐴</m:t>
                    </m:r>
                    <m:f>
                      <m:fPr>
                        <m:ctrlPr>
                          <a:rPr lang="en-US" sz="1000" b="0" i="1" smtClean="0">
                            <a:latin typeface="Cambria Math" panose="02040503050406030204" pitchFamily="18" charset="0"/>
                          </a:rPr>
                        </m:ctrlPr>
                      </m:fPr>
                      <m:num>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r>
                          <m:rPr>
                            <m:nor/>
                          </m:rPr>
                          <a:rPr lang="en-US" sz="1000" dirty="0"/>
                          <m:t> </m:t>
                        </m:r>
                      </m:num>
                      <m:den>
                        <m:r>
                          <m:rPr>
                            <m:sty m:val="p"/>
                          </m:rPr>
                          <a:rPr lang="en-US" sz="1000" b="0" i="0" smtClean="0">
                            <a:latin typeface="Cambria Math" panose="02040503050406030204" pitchFamily="18" charset="0"/>
                          </a:rPr>
                          <m:t>max</m:t>
                        </m:r>
                        <m:r>
                          <a:rPr lang="en-US" sz="1000" b="0" i="1" smtClean="0">
                            <a:latin typeface="Cambria Math" panose="02040503050406030204" pitchFamily="18" charset="0"/>
                          </a:rPr>
                          <m:t>⁡(|</m:t>
                        </m:r>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m:t>
                        </m:r>
                      </m:den>
                    </m:f>
                  </m:oMath>
                </a14:m>
                <a:r>
                  <a:rPr lang="en-US" sz="1000" dirty="0"/>
                  <a:t> </a:t>
                </a:r>
                <a14:m>
                  <m:oMath xmlns:m="http://schemas.openxmlformats.org/officeDocument/2006/math">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oMath>
                </a14:m>
                <a:endParaRPr lang="en-US" sz="1000" dirty="0" err="1">
                  <a:latin typeface="+mn-lt"/>
                </a:endParaRPr>
              </a:p>
            </p:txBody>
          </p:sp>
        </mc:Choice>
        <mc:Fallback xmlns="">
          <p:sp>
            <p:nvSpPr>
              <p:cNvPr id="10" name="TextBox 9">
                <a:extLst>
                  <a:ext uri="{FF2B5EF4-FFF2-40B4-BE49-F238E27FC236}">
                    <a16:creationId xmlns:a16="http://schemas.microsoft.com/office/drawing/2014/main" id="{2E6CA1BA-913B-CB00-91BF-710417C78E30}"/>
                  </a:ext>
                </a:extLst>
              </p:cNvPr>
              <p:cNvSpPr txBox="1">
                <a:spLocks noRot="1" noChangeAspect="1" noMove="1" noResize="1" noEditPoints="1" noAdjustHandles="1" noChangeArrowheads="1" noChangeShapeType="1" noTextEdit="1"/>
              </p:cNvSpPr>
              <p:nvPr/>
            </p:nvSpPr>
            <p:spPr>
              <a:xfrm>
                <a:off x="5270920" y="3822701"/>
                <a:ext cx="2810449" cy="282129"/>
              </a:xfrm>
              <a:prstGeom prst="rect">
                <a:avLst/>
              </a:prstGeom>
              <a:blipFill>
                <a:blip r:embed="rId12"/>
                <a:stretch>
                  <a:fillRect l="-1735" r="-1518" b="-1739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6A21EA36-F446-FEBF-94F6-E93F1D79AFA4}"/>
              </a:ext>
            </a:extLst>
          </p:cNvPr>
          <p:cNvCxnSpPr/>
          <p:nvPr/>
        </p:nvCxnSpPr>
        <p:spPr>
          <a:xfrm>
            <a:off x="5796108" y="3558540"/>
            <a:ext cx="1659822" cy="335280"/>
          </a:xfrm>
          <a:prstGeom prst="straightConnector1">
            <a:avLst/>
          </a:prstGeom>
          <a:ln>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F529F8-81C3-D78D-E902-C2C7F1BE733E}"/>
              </a:ext>
            </a:extLst>
          </p:cNvPr>
          <p:cNvSpPr txBox="1"/>
          <p:nvPr/>
        </p:nvSpPr>
        <p:spPr>
          <a:xfrm>
            <a:off x="6414688" y="3620838"/>
            <a:ext cx="422661" cy="193002"/>
          </a:xfrm>
          <a:prstGeom prst="rect">
            <a:avLst/>
          </a:prstGeom>
          <a:solidFill>
            <a:schemeClr val="bg1"/>
          </a:solidFill>
          <a:ln>
            <a:solidFill>
              <a:srgbClr val="FF0000"/>
            </a:solidFill>
          </a:ln>
        </p:spPr>
        <p:txBody>
          <a:bodyPr wrap="square" lIns="0" tIns="0" rIns="0" bIns="0" rtlCol="0">
            <a:spAutoFit/>
          </a:bodyPr>
          <a:lstStyle/>
          <a:p>
            <a:pPr algn="ctr">
              <a:lnSpc>
                <a:spcPct val="114000"/>
              </a:lnSpc>
            </a:pPr>
            <a:r>
              <a:rPr lang="en-US" sz="1200" dirty="0">
                <a:solidFill>
                  <a:srgbClr val="FF0000"/>
                </a:solidFill>
                <a:latin typeface="+mn-lt"/>
              </a:rPr>
              <a:t>IFFT</a:t>
            </a:r>
          </a:p>
        </p:txBody>
      </p:sp>
      <p:grpSp>
        <p:nvGrpSpPr>
          <p:cNvPr id="21" name="Group 20">
            <a:extLst>
              <a:ext uri="{FF2B5EF4-FFF2-40B4-BE49-F238E27FC236}">
                <a16:creationId xmlns:a16="http://schemas.microsoft.com/office/drawing/2014/main" id="{C9BA4888-8931-BFE4-DCCA-9ED5B2A67D28}"/>
              </a:ext>
            </a:extLst>
          </p:cNvPr>
          <p:cNvGrpSpPr/>
          <p:nvPr/>
        </p:nvGrpSpPr>
        <p:grpSpPr>
          <a:xfrm>
            <a:off x="3584859" y="2892611"/>
            <a:ext cx="1422068" cy="1072645"/>
            <a:chOff x="3542524" y="2892611"/>
            <a:chExt cx="1422068" cy="1072645"/>
          </a:xfrm>
        </p:grpSpPr>
        <p:pic>
          <p:nvPicPr>
            <p:cNvPr id="17" name="Graphic 16">
              <a:extLst>
                <a:ext uri="{FF2B5EF4-FFF2-40B4-BE49-F238E27FC236}">
                  <a16:creationId xmlns:a16="http://schemas.microsoft.com/office/drawing/2014/main" id="{3AB05640-E096-C3C2-21C6-A6DE795596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42524" y="2892611"/>
              <a:ext cx="1422068" cy="1066551"/>
            </a:xfrm>
            <a:prstGeom prst="rect">
              <a:avLst/>
            </a:prstGeom>
          </p:spPr>
        </p:pic>
        <p:sp>
          <p:nvSpPr>
            <p:cNvPr id="18" name="Rectangle: Rounded Corners 17">
              <a:extLst>
                <a:ext uri="{FF2B5EF4-FFF2-40B4-BE49-F238E27FC236}">
                  <a16:creationId xmlns:a16="http://schemas.microsoft.com/office/drawing/2014/main" id="{401587CC-F5D1-3F9D-8A7A-73B4878ACAAE}"/>
                </a:ext>
              </a:extLst>
            </p:cNvPr>
            <p:cNvSpPr/>
            <p:nvPr/>
          </p:nvSpPr>
          <p:spPr>
            <a:xfrm>
              <a:off x="3542524" y="2892612"/>
              <a:ext cx="1422068" cy="1072644"/>
            </a:xfrm>
            <a:prstGeom prst="roundRect">
              <a:avLst>
                <a:gd name="adj" fmla="val 388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5" name="Fußzeilenplatzhalter 4">
            <a:extLst>
              <a:ext uri="{FF2B5EF4-FFF2-40B4-BE49-F238E27FC236}">
                <a16:creationId xmlns:a16="http://schemas.microsoft.com/office/drawing/2014/main" id="{C2ABD86A-BE81-D2C5-D342-7FBF25EB19B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22" name="TextBox 21">
            <a:extLst>
              <a:ext uri="{FF2B5EF4-FFF2-40B4-BE49-F238E27FC236}">
                <a16:creationId xmlns:a16="http://schemas.microsoft.com/office/drawing/2014/main" id="{CBF4B91F-1E1A-1E61-6875-A013ED694215}"/>
              </a:ext>
            </a:extLst>
          </p:cNvPr>
          <p:cNvSpPr txBox="1"/>
          <p:nvPr/>
        </p:nvSpPr>
        <p:spPr>
          <a:xfrm>
            <a:off x="7165340" y="3048887"/>
            <a:ext cx="783869" cy="128625"/>
          </a:xfrm>
          <a:prstGeom prst="rect">
            <a:avLst/>
          </a:prstGeom>
          <a:noFill/>
        </p:spPr>
        <p:txBody>
          <a:bodyPr wrap="none" lIns="0" tIns="0" rIns="0" bIns="0" rtlCol="0">
            <a:spAutoFit/>
          </a:bodyPr>
          <a:lstStyle/>
          <a:p>
            <a:pPr>
              <a:lnSpc>
                <a:spcPct val="114000"/>
              </a:lnSpc>
            </a:pPr>
            <a:r>
              <a:rPr lang="en-US" sz="800" dirty="0">
                <a:solidFill>
                  <a:schemeClr val="accent6"/>
                </a:solidFill>
                <a:effectLst>
                  <a:outerShdw blurRad="38100" dist="38100" dir="2700000" algn="tl">
                    <a:srgbClr val="000000">
                      <a:alpha val="43137"/>
                    </a:srgbClr>
                  </a:outerShdw>
                </a:effectLst>
                <a:latin typeface="+mn-lt"/>
              </a:rPr>
              <a:t>FRF of Hu model</a:t>
            </a:r>
          </a:p>
        </p:txBody>
      </p:sp>
      <p:sp>
        <p:nvSpPr>
          <p:cNvPr id="25" name="TextBox 24">
            <a:extLst>
              <a:ext uri="{FF2B5EF4-FFF2-40B4-BE49-F238E27FC236}">
                <a16:creationId xmlns:a16="http://schemas.microsoft.com/office/drawing/2014/main" id="{9E4B7F78-8A97-66DC-BE07-5A46A84D21D5}"/>
              </a:ext>
            </a:extLst>
          </p:cNvPr>
          <p:cNvSpPr txBox="1"/>
          <p:nvPr/>
        </p:nvSpPr>
        <p:spPr>
          <a:xfrm>
            <a:off x="8539383" y="3053967"/>
            <a:ext cx="250068" cy="128625"/>
          </a:xfrm>
          <a:prstGeom prst="rect">
            <a:avLst/>
          </a:prstGeom>
          <a:noFill/>
        </p:spPr>
        <p:txBody>
          <a:bodyPr wrap="none" lIns="0" tIns="0" rIns="0" bIns="0" rtlCol="0">
            <a:spAutoFit/>
          </a:bodyPr>
          <a:lstStyle/>
          <a:p>
            <a:pPr>
              <a:lnSpc>
                <a:spcPct val="114000"/>
              </a:lnSpc>
            </a:pPr>
            <a:r>
              <a:rPr lang="en-US" sz="800" dirty="0">
                <a:solidFill>
                  <a:schemeClr val="accent4">
                    <a:lumMod val="10000"/>
                  </a:schemeClr>
                </a:solidFill>
                <a:effectLst>
                  <a:outerShdw blurRad="38100" dist="38100" dir="2700000" algn="tl">
                    <a:srgbClr val="000000">
                      <a:alpha val="43137"/>
                    </a:srgbClr>
                  </a:outerShdw>
                </a:effectLst>
                <a:latin typeface="+mn-lt"/>
              </a:rPr>
              <a:t>GWN</a:t>
            </a:r>
          </a:p>
        </p:txBody>
      </p:sp>
      <p:sp>
        <p:nvSpPr>
          <p:cNvPr id="26" name="TextBox 25">
            <a:extLst>
              <a:ext uri="{FF2B5EF4-FFF2-40B4-BE49-F238E27FC236}">
                <a16:creationId xmlns:a16="http://schemas.microsoft.com/office/drawing/2014/main" id="{FC74AC13-63F1-3504-AE1C-2DA8E24F5A7F}"/>
              </a:ext>
            </a:extLst>
          </p:cNvPr>
          <p:cNvSpPr txBox="1"/>
          <p:nvPr/>
        </p:nvSpPr>
        <p:spPr>
          <a:xfrm>
            <a:off x="5973908" y="4199655"/>
            <a:ext cx="1414952" cy="128625"/>
          </a:xfrm>
          <a:prstGeom prst="rect">
            <a:avLst/>
          </a:prstGeom>
          <a:noFill/>
        </p:spPr>
        <p:txBody>
          <a:bodyPr wrap="square" lIns="0" tIns="0" rIns="0" bIns="0" rtlCol="0">
            <a:spAutoFit/>
          </a:bodyPr>
          <a:lstStyle/>
          <a:p>
            <a:pPr algn="ctr">
              <a:lnSpc>
                <a:spcPct val="114000"/>
              </a:lnSpc>
            </a:pPr>
            <a:r>
              <a:rPr lang="en-US" sz="800" dirty="0">
                <a:solidFill>
                  <a:schemeClr val="accent1"/>
                </a:solidFill>
                <a:effectLst>
                  <a:outerShdw blurRad="38100" dist="38100" dir="2700000" algn="tl">
                    <a:srgbClr val="000000">
                      <a:alpha val="43137"/>
                    </a:srgbClr>
                  </a:outerShdw>
                </a:effectLst>
              </a:rPr>
              <a:t>Time modulating function</a:t>
            </a:r>
            <a:endParaRPr lang="en-US" sz="800" dirty="0">
              <a:solidFill>
                <a:schemeClr val="accent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653872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1: Extract model parameters </a:t>
                </a:r>
                <a14:m>
                  <m:oMath xmlns:m="http://schemas.openxmlformats.org/officeDocument/2006/math">
                    <m:sSub>
                      <m:sSubPr>
                        <m:ctrlPr>
                          <a:rPr lang="en-US" sz="20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45</a:t>
            </a:fld>
            <a:endParaRPr lang="de-DE" dirty="0"/>
          </a:p>
        </p:txBody>
      </p:sp>
      <p:pic>
        <p:nvPicPr>
          <p:cNvPr id="6" name="Graphic 5">
            <a:extLst>
              <a:ext uri="{FF2B5EF4-FFF2-40B4-BE49-F238E27FC236}">
                <a16:creationId xmlns:a16="http://schemas.microsoft.com/office/drawing/2014/main" id="{20FB6D03-AB13-EAAD-A288-2D6D24F25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88" y="1362154"/>
            <a:ext cx="4199722" cy="3149792"/>
          </a:xfrm>
          <a:prstGeom prst="rect">
            <a:avLst/>
          </a:prstGeom>
        </p:spPr>
      </p:pic>
      <p:sp>
        <p:nvSpPr>
          <p:cNvPr id="7" name="Arrow: Right 6">
            <a:extLst>
              <a:ext uri="{FF2B5EF4-FFF2-40B4-BE49-F238E27FC236}">
                <a16:creationId xmlns:a16="http://schemas.microsoft.com/office/drawing/2014/main" id="{D2D120CA-25C6-6FB3-D2E0-BB52DB36975E}"/>
              </a:ext>
            </a:extLst>
          </p:cNvPr>
          <p:cNvSpPr/>
          <p:nvPr/>
        </p:nvSpPr>
        <p:spPr>
          <a:xfrm>
            <a:off x="4424213" y="2301619"/>
            <a:ext cx="1056546" cy="1270861"/>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F93D6C6-0A17-E584-A1D1-D3228E02089D}"/>
                  </a:ext>
                </a:extLst>
              </p:cNvPr>
              <p:cNvSpPr/>
              <p:nvPr/>
            </p:nvSpPr>
            <p:spPr>
              <a:xfrm>
                <a:off x="5789294" y="1263595"/>
                <a:ext cx="2841749" cy="316772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ln w="0">
                      <a:noFill/>
                    </a:ln>
                    <a:solidFill>
                      <a:schemeClr val="tx1"/>
                    </a:solidFill>
                    <a:effectLst>
                      <a:outerShdw blurRad="38100" dist="25400" dir="5400000" algn="ctr" rotWithShape="0">
                        <a:srgbClr val="6E747A">
                          <a:alpha val="43000"/>
                        </a:srgbClr>
                      </a:outerShdw>
                    </a:effectLst>
                  </a:rPr>
                  <a:t>Fitting procedure</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Fitting the Hu model in frequency domain</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Using nonlinear least square method [Chen et al 2022] </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Extract the model parameters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from each records</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In the database, we have over 200 records from approximate 50 events </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9F93D6C6-0A17-E584-A1D1-D3228E02089D}"/>
                  </a:ext>
                </a:extLst>
              </p:cNvPr>
              <p:cNvSpPr>
                <a:spLocks noRot="1" noChangeAspect="1" noMove="1" noResize="1" noEditPoints="1" noAdjustHandles="1" noChangeArrowheads="1" noChangeShapeType="1" noTextEdit="1"/>
              </p:cNvSpPr>
              <p:nvPr/>
            </p:nvSpPr>
            <p:spPr>
              <a:xfrm>
                <a:off x="5789294" y="1263595"/>
                <a:ext cx="2841749" cy="3167727"/>
              </a:xfrm>
              <a:prstGeom prst="roundRect">
                <a:avLst>
                  <a:gd name="adj" fmla="val 7652"/>
                </a:avLst>
              </a:prstGeom>
              <a:blipFill>
                <a:blip r:embed="rId6"/>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2F306943-0875-DFF4-4302-67F74A48871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961666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2: Generate Gaussian white noise (GWN)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46</a:t>
            </a:fld>
            <a:endParaRPr lang="de-DE" dirty="0"/>
          </a:p>
        </p:txBody>
      </p:sp>
      <p:pic>
        <p:nvPicPr>
          <p:cNvPr id="9" name="Graphic 8">
            <a:extLst>
              <a:ext uri="{FF2B5EF4-FFF2-40B4-BE49-F238E27FC236}">
                <a16:creationId xmlns:a16="http://schemas.microsoft.com/office/drawing/2014/main" id="{0D6D6AD1-347D-736B-68C1-7497BC1D5F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350" y="1508831"/>
            <a:ext cx="3685442" cy="2764082"/>
          </a:xfrm>
          <a:prstGeom prst="rect">
            <a:avLst/>
          </a:prstGeom>
        </p:spPr>
      </p:pic>
      <p:pic>
        <p:nvPicPr>
          <p:cNvPr id="11" name="Graphic 10">
            <a:extLst>
              <a:ext uri="{FF2B5EF4-FFF2-40B4-BE49-F238E27FC236}">
                <a16:creationId xmlns:a16="http://schemas.microsoft.com/office/drawing/2014/main" id="{DC902164-E263-9F19-43DC-8FAB8DBDE5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490" y="1501423"/>
            <a:ext cx="3695320" cy="2771490"/>
          </a:xfrm>
          <a:prstGeom prst="rect">
            <a:avLst/>
          </a:prstGeom>
        </p:spPr>
      </p:pic>
      <p:cxnSp>
        <p:nvCxnSpPr>
          <p:cNvPr id="13" name="Straight Arrow Connector 12">
            <a:extLst>
              <a:ext uri="{FF2B5EF4-FFF2-40B4-BE49-F238E27FC236}">
                <a16:creationId xmlns:a16="http://schemas.microsoft.com/office/drawing/2014/main" id="{1A797AAA-B7AC-B406-D4AC-C930A9287C59}"/>
              </a:ext>
            </a:extLst>
          </p:cNvPr>
          <p:cNvCxnSpPr/>
          <p:nvPr/>
        </p:nvCxnSpPr>
        <p:spPr>
          <a:xfrm>
            <a:off x="4035792" y="2890434"/>
            <a:ext cx="753184"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9DFC7C-904B-A935-E781-177AB3D14CBB}"/>
              </a:ext>
            </a:extLst>
          </p:cNvPr>
          <p:cNvSpPr txBox="1"/>
          <p:nvPr/>
        </p:nvSpPr>
        <p:spPr>
          <a:xfrm>
            <a:off x="4196897" y="2606473"/>
            <a:ext cx="375103"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FFT</a:t>
            </a:r>
          </a:p>
        </p:txBody>
      </p:sp>
      <p:sp>
        <p:nvSpPr>
          <p:cNvPr id="5" name="Fußzeilenplatzhalter 4">
            <a:extLst>
              <a:ext uri="{FF2B5EF4-FFF2-40B4-BE49-F238E27FC236}">
                <a16:creationId xmlns:a16="http://schemas.microsoft.com/office/drawing/2014/main" id="{C4195B6B-D8B6-30D2-7E9C-A888D1357AC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927649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3: Excite Hu model by GWN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47</a:t>
            </a:fld>
            <a:endParaRPr lang="de-DE" dirty="0"/>
          </a:p>
        </p:txBody>
      </p:sp>
      <p:pic>
        <p:nvPicPr>
          <p:cNvPr id="6" name="Graphic 5">
            <a:extLst>
              <a:ext uri="{FF2B5EF4-FFF2-40B4-BE49-F238E27FC236}">
                <a16:creationId xmlns:a16="http://schemas.microsoft.com/office/drawing/2014/main" id="{D06D7DC4-6BB1-D1CE-04D4-BD1D69EB10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87" y="1677336"/>
            <a:ext cx="3132790" cy="2349592"/>
          </a:xfrm>
          <a:prstGeom prst="rect">
            <a:avLst/>
          </a:prstGeom>
        </p:spPr>
      </p:pic>
      <p:pic>
        <p:nvPicPr>
          <p:cNvPr id="8" name="Graphic 7">
            <a:extLst>
              <a:ext uri="{FF2B5EF4-FFF2-40B4-BE49-F238E27FC236}">
                <a16:creationId xmlns:a16="http://schemas.microsoft.com/office/drawing/2014/main" id="{58372B9E-1BD2-0CDC-9674-C9EA19E189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3127" y="1677335"/>
            <a:ext cx="3132790" cy="2349593"/>
          </a:xfrm>
          <a:prstGeom prst="rect">
            <a:avLst/>
          </a:prstGeom>
        </p:spPr>
      </p:pic>
      <p:pic>
        <p:nvPicPr>
          <p:cNvPr id="12" name="Graphic 11">
            <a:extLst>
              <a:ext uri="{FF2B5EF4-FFF2-40B4-BE49-F238E27FC236}">
                <a16:creationId xmlns:a16="http://schemas.microsoft.com/office/drawing/2014/main" id="{CA540A03-0E61-D025-0474-CBD22519EE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0268" y="1675959"/>
            <a:ext cx="3132790" cy="23495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0A0E49-D110-2056-6A49-FF5AF61AAFB7}"/>
                  </a:ext>
                </a:extLst>
              </p:cNvPr>
              <p:cNvSpPr txBox="1"/>
              <p:nvPr/>
            </p:nvSpPr>
            <p:spPr>
              <a:xfrm>
                <a:off x="2907366" y="2571750"/>
                <a:ext cx="3295774"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m:oMathPara>
                </a14:m>
                <a:endParaRPr lang="en-US" sz="2400" dirty="0" err="1">
                  <a:latin typeface="+mn-lt"/>
                </a:endParaRPr>
              </a:p>
            </p:txBody>
          </p:sp>
        </mc:Choice>
        <mc:Fallback xmlns="">
          <p:sp>
            <p:nvSpPr>
              <p:cNvPr id="7" name="TextBox 6">
                <a:extLst>
                  <a:ext uri="{FF2B5EF4-FFF2-40B4-BE49-F238E27FC236}">
                    <a16:creationId xmlns:a16="http://schemas.microsoft.com/office/drawing/2014/main" id="{540A0E49-D110-2056-6A49-FF5AF61AAFB7}"/>
                  </a:ext>
                </a:extLst>
              </p:cNvPr>
              <p:cNvSpPr txBox="1">
                <a:spLocks noRot="1" noChangeAspect="1" noMove="1" noResize="1" noEditPoints="1" noAdjustHandles="1" noChangeArrowheads="1" noChangeShapeType="1" noTextEdit="1"/>
              </p:cNvSpPr>
              <p:nvPr/>
            </p:nvSpPr>
            <p:spPr>
              <a:xfrm>
                <a:off x="2907366" y="2571750"/>
                <a:ext cx="3295774" cy="421013"/>
              </a:xfrm>
              <a:prstGeom prst="rect">
                <a:avLst/>
              </a:prstGeom>
              <a:blipFill>
                <a:blip r:embed="rId9"/>
                <a:stretch>
                  <a:fillRect/>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7A9750A-E11E-EF1D-CD87-D55C4016AB1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14773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3-1: Excite Hu model by GWN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48</a:t>
            </a:fld>
            <a:endParaRPr lang="de-DE" dirty="0"/>
          </a:p>
        </p:txBody>
      </p:sp>
      <p:pic>
        <p:nvPicPr>
          <p:cNvPr id="12" name="Graphic 11">
            <a:extLst>
              <a:ext uri="{FF2B5EF4-FFF2-40B4-BE49-F238E27FC236}">
                <a16:creationId xmlns:a16="http://schemas.microsoft.com/office/drawing/2014/main" id="{CA540A03-0E61-D025-0474-CBD22519EE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762" y="1675959"/>
            <a:ext cx="3132790" cy="2349592"/>
          </a:xfrm>
          <a:prstGeom prst="rect">
            <a:avLst/>
          </a:prstGeom>
        </p:spPr>
      </p:pic>
      <p:pic>
        <p:nvPicPr>
          <p:cNvPr id="16" name="Graphic 15">
            <a:extLst>
              <a:ext uri="{FF2B5EF4-FFF2-40B4-BE49-F238E27FC236}">
                <a16:creationId xmlns:a16="http://schemas.microsoft.com/office/drawing/2014/main" id="{B3A624F9-E168-ED63-5ED2-39B1D0E50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1246" y="1688927"/>
            <a:ext cx="3132788" cy="2349592"/>
          </a:xfrm>
          <a:prstGeom prst="rect">
            <a:avLst/>
          </a:prstGeom>
        </p:spPr>
      </p:pic>
      <p:cxnSp>
        <p:nvCxnSpPr>
          <p:cNvPr id="2" name="Straight Arrow Connector 1">
            <a:extLst>
              <a:ext uri="{FF2B5EF4-FFF2-40B4-BE49-F238E27FC236}">
                <a16:creationId xmlns:a16="http://schemas.microsoft.com/office/drawing/2014/main" id="{609712CF-843C-D6CC-5719-BCEA0FB4EBD4}"/>
              </a:ext>
            </a:extLst>
          </p:cNvPr>
          <p:cNvCxnSpPr/>
          <p:nvPr/>
        </p:nvCxnSpPr>
        <p:spPr>
          <a:xfrm>
            <a:off x="4188191" y="2890434"/>
            <a:ext cx="753184"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A617DF5-4965-8339-B934-D8FBC201ACFF}"/>
              </a:ext>
            </a:extLst>
          </p:cNvPr>
          <p:cNvSpPr txBox="1"/>
          <p:nvPr/>
        </p:nvSpPr>
        <p:spPr>
          <a:xfrm>
            <a:off x="4349296" y="2606473"/>
            <a:ext cx="432811"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IFFT</a:t>
            </a:r>
          </a:p>
        </p:txBody>
      </p:sp>
      <p:sp>
        <p:nvSpPr>
          <p:cNvPr id="5" name="Fußzeilenplatzhalter 4">
            <a:extLst>
              <a:ext uri="{FF2B5EF4-FFF2-40B4-BE49-F238E27FC236}">
                <a16:creationId xmlns:a16="http://schemas.microsoft.com/office/drawing/2014/main" id="{30501B26-AAD0-83F8-FF9A-9E7FA69866D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776831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4: Dot product with time modulating function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49</a:t>
            </a:fld>
            <a:endParaRPr lang="de-DE" dirty="0"/>
          </a:p>
        </p:txBody>
      </p:sp>
      <p:pic>
        <p:nvPicPr>
          <p:cNvPr id="9" name="Graphic 8">
            <a:extLst>
              <a:ext uri="{FF2B5EF4-FFF2-40B4-BE49-F238E27FC236}">
                <a16:creationId xmlns:a16="http://schemas.microsoft.com/office/drawing/2014/main" id="{296FEFCF-657B-8ACE-54E6-391CC74D19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5999" y="1700465"/>
            <a:ext cx="3068222" cy="2301166"/>
          </a:xfrm>
          <a:prstGeom prst="rect">
            <a:avLst/>
          </a:prstGeom>
        </p:spPr>
      </p:pic>
      <p:pic>
        <p:nvPicPr>
          <p:cNvPr id="11" name="Graphic 10">
            <a:extLst>
              <a:ext uri="{FF2B5EF4-FFF2-40B4-BE49-F238E27FC236}">
                <a16:creationId xmlns:a16="http://schemas.microsoft.com/office/drawing/2014/main" id="{75433B5F-3FB4-88D4-ED19-23520F48D1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31" y="1700466"/>
            <a:ext cx="3068222" cy="2301166"/>
          </a:xfrm>
          <a:prstGeom prst="rect">
            <a:avLst/>
          </a:prstGeom>
        </p:spPr>
      </p:pic>
      <p:pic>
        <p:nvPicPr>
          <p:cNvPr id="14" name="Graphic 13">
            <a:extLst>
              <a:ext uri="{FF2B5EF4-FFF2-40B4-BE49-F238E27FC236}">
                <a16:creationId xmlns:a16="http://schemas.microsoft.com/office/drawing/2014/main" id="{4AFDDD00-6039-02BC-36F1-EB3DD9D8E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03766" y="1700464"/>
            <a:ext cx="3068221" cy="2301166"/>
          </a:xfrm>
          <a:prstGeom prst="rect">
            <a:avLst/>
          </a:prstGeom>
        </p:spPr>
      </p:pic>
      <p:sp>
        <p:nvSpPr>
          <p:cNvPr id="5" name="Fußzeilenplatzhalter 4">
            <a:extLst>
              <a:ext uri="{FF2B5EF4-FFF2-40B4-BE49-F238E27FC236}">
                <a16:creationId xmlns:a16="http://schemas.microsoft.com/office/drawing/2014/main" id="{41C8ACF7-3DCF-DCD2-B058-DCCF38CA9BBB}"/>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244463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a:t>
            </a:fld>
            <a:endParaRPr lang="de-DE" dirty="0"/>
          </a:p>
        </p:txBody>
      </p:sp>
      <p:sp>
        <p:nvSpPr>
          <p:cNvPr id="29" name="Titel 2">
            <a:extLst>
              <a:ext uri="{FF2B5EF4-FFF2-40B4-BE49-F238E27FC236}">
                <a16:creationId xmlns:a16="http://schemas.microsoft.com/office/drawing/2014/main" id="{B3816B95-595D-EC9A-C8E6-58342B12CA87}"/>
              </a:ext>
            </a:extLst>
          </p:cNvPr>
          <p:cNvSpPr>
            <a:spLocks noGrp="1"/>
          </p:cNvSpPr>
          <p:nvPr>
            <p:ph type="title"/>
          </p:nvPr>
        </p:nvSpPr>
        <p:spPr>
          <a:xfrm>
            <a:off x="319090" y="815879"/>
            <a:ext cx="8508999" cy="380810"/>
          </a:xfrm>
        </p:spPr>
        <p:txBody>
          <a:bodyPr/>
          <a:lstStyle/>
          <a:p>
            <a:r>
              <a:rPr lang="en-US" altLang="zh-TW" dirty="0"/>
              <a:t>Overall Framework</a:t>
            </a:r>
            <a:endParaRPr lang="de-DE" dirty="0"/>
          </a:p>
        </p:txBody>
      </p:sp>
      <p:sp>
        <p:nvSpPr>
          <p:cNvPr id="3" name="Fußzeilenplatzhalter 4">
            <a:extLst>
              <a:ext uri="{FF2B5EF4-FFF2-40B4-BE49-F238E27FC236}">
                <a16:creationId xmlns:a16="http://schemas.microsoft.com/office/drawing/2014/main" id="{E27C468B-18F6-37D9-079F-4B1E4F0D646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7" name="Graphic 6">
            <a:extLst>
              <a:ext uri="{FF2B5EF4-FFF2-40B4-BE49-F238E27FC236}">
                <a16:creationId xmlns:a16="http://schemas.microsoft.com/office/drawing/2014/main" id="{240B2C39-0C5B-799D-A2B8-4498B17D0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66" y="1391560"/>
            <a:ext cx="9088934" cy="3134742"/>
          </a:xfrm>
          <a:prstGeom prst="rect">
            <a:avLst/>
          </a:prstGeom>
        </p:spPr>
      </p:pic>
    </p:spTree>
    <p:extLst>
      <p:ext uri="{BB962C8B-B14F-4D97-AF65-F5344CB8AC3E}">
        <p14:creationId xmlns:p14="http://schemas.microsoft.com/office/powerpoint/2010/main" val="3385690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50</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F6C74557-B06F-F9B1-76D5-AE10936C90AA}"/>
                  </a:ext>
                </a:extLst>
              </p:cNvPr>
              <p:cNvSpPr>
                <a:spLocks/>
              </p:cNvSpPr>
              <p:nvPr/>
            </p:nvSpPr>
            <p:spPr>
              <a:xfrm>
                <a:off x="537920" y="1359877"/>
                <a:ext cx="2809913" cy="3227750"/>
              </a:xfrm>
              <a:prstGeom prst="roundRect">
                <a:avLst>
                  <a:gd name="adj" fmla="val 76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50000"/>
                  </a:lnSpc>
                </a:pPr>
                <a:r>
                  <a:rPr lang="en-US" sz="1400" dirty="0">
                    <a:ln w="0">
                      <a:noFill/>
                    </a:ln>
                    <a:solidFill>
                      <a:schemeClr val="tx1"/>
                    </a:solidFill>
                    <a:effectLst>
                      <a:outerShdw blurRad="38100" dist="25400" dir="5400000" algn="ctr" rotWithShape="0">
                        <a:srgbClr val="6E747A">
                          <a:alpha val="43000"/>
                        </a:srgbClr>
                      </a:outerShdw>
                    </a:effectLst>
                  </a:rPr>
                  <a:t>Why we need LME model ?</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Each event includes several recorded GMs.</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b="1" dirty="0">
                    <a:ln w="0">
                      <a:noFill/>
                    </a:ln>
                    <a:solidFill>
                      <a:schemeClr val="tx1"/>
                    </a:solidFill>
                    <a:effectLst>
                      <a:outerShdw blurRad="38100" dist="25400" dir="5400000" algn="ctr" rotWithShape="0">
                        <a:srgbClr val="6E747A">
                          <a:alpha val="43000"/>
                        </a:srgbClr>
                      </a:outerShdw>
                    </a:effectLst>
                  </a:rPr>
                  <a:t>Describe the relationship between seismic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𝒔𝒃</m:t>
                        </m:r>
                      </m:sub>
                    </m:sSub>
                  </m:oMath>
                </a14:m>
                <a:r>
                  <a:rPr lang="en-US" sz="1200" b="1" dirty="0">
                    <a:ln w="0">
                      <a:noFill/>
                    </a:ln>
                    <a:solidFill>
                      <a:schemeClr val="tx1"/>
                    </a:solidFill>
                    <a:effectLst>
                      <a:outerShdw blurRad="38100" dist="25400" dir="5400000" algn="ctr" rotWithShape="0">
                        <a:srgbClr val="6E747A">
                          <a:alpha val="43000"/>
                        </a:srgbClr>
                      </a:outerShdw>
                    </a:effectLst>
                  </a:rPr>
                  <a:t> and model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𝒂</m:t>
                        </m:r>
                      </m:sub>
                    </m:sSub>
                  </m:oMath>
                </a14:m>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Introduce stochasticity by intra and inter-event residuals.</a:t>
                </a:r>
              </a:p>
            </p:txBody>
          </p:sp>
        </mc:Choice>
        <mc:Fallback xmlns="">
          <p:sp>
            <p:nvSpPr>
              <p:cNvPr id="2" name="Rectangle: Rounded Corners 1">
                <a:extLst>
                  <a:ext uri="{FF2B5EF4-FFF2-40B4-BE49-F238E27FC236}">
                    <a16:creationId xmlns:a16="http://schemas.microsoft.com/office/drawing/2014/main" id="{F6C74557-B06F-F9B1-76D5-AE10936C90AA}"/>
                  </a:ext>
                </a:extLst>
              </p:cNvPr>
              <p:cNvSpPr>
                <a:spLocks noRot="1" noChangeAspect="1" noMove="1" noResize="1" noEditPoints="1" noAdjustHandles="1" noChangeArrowheads="1" noChangeShapeType="1" noTextEdit="1"/>
              </p:cNvSpPr>
              <p:nvPr/>
            </p:nvSpPr>
            <p:spPr>
              <a:xfrm>
                <a:off x="537920" y="1359877"/>
                <a:ext cx="2809913" cy="3227750"/>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AAA06A7-20B7-3322-870D-3186C2911D8D}"/>
              </a:ext>
            </a:extLst>
          </p:cNvPr>
          <p:cNvSpPr txBox="1">
            <a:spLocks/>
          </p:cNvSpPr>
          <p:nvPr/>
        </p:nvSpPr>
        <p:spPr>
          <a:xfrm>
            <a:off x="660473" y="4089367"/>
            <a:ext cx="2564805" cy="302519"/>
          </a:xfrm>
          <a:prstGeom prst="rect">
            <a:avLst/>
          </a:prstGeom>
          <a:noFill/>
        </p:spPr>
        <p:txBody>
          <a:bodyPr wrap="none" lIns="0" tIns="0" rIns="0" bIns="0" rtlCol="0">
            <a:spAutoFit/>
          </a:bodyPr>
          <a:lstStyle/>
          <a:p>
            <a:pPr marL="171450" indent="-171450">
              <a:lnSpc>
                <a:spcPct val="114000"/>
              </a:lnSpc>
              <a:buFont typeface="Arial" panose="020B0604020202020204" pitchFamily="34" charset="0"/>
              <a:buChar char="•"/>
            </a:pPr>
            <a:r>
              <a:rPr lang="en-US" sz="900" dirty="0">
                <a:latin typeface="+mn-lt"/>
              </a:rPr>
              <a:t>Inter-event: within a single event or group </a:t>
            </a:r>
          </a:p>
          <a:p>
            <a:pPr marL="171450" indent="-171450">
              <a:lnSpc>
                <a:spcPct val="114000"/>
              </a:lnSpc>
              <a:buFont typeface="Arial" panose="020B0604020202020204" pitchFamily="34" charset="0"/>
              <a:buChar char="•"/>
            </a:pPr>
            <a:r>
              <a:rPr lang="en-US" sz="900" dirty="0">
                <a:latin typeface="+mn-lt"/>
              </a:rPr>
              <a:t>Intra-event: between different events or groups</a:t>
            </a:r>
          </a:p>
        </p:txBody>
      </p:sp>
      <p:pic>
        <p:nvPicPr>
          <p:cNvPr id="11" name="Picture 10">
            <a:extLst>
              <a:ext uri="{FF2B5EF4-FFF2-40B4-BE49-F238E27FC236}">
                <a16:creationId xmlns:a16="http://schemas.microsoft.com/office/drawing/2014/main" id="{A6AD1E57-7401-27B4-0C8C-756F0ECDF77C}"/>
              </a:ext>
            </a:extLst>
          </p:cNvPr>
          <p:cNvPicPr>
            <a:picLocks noChangeAspect="1"/>
          </p:cNvPicPr>
          <p:nvPr/>
        </p:nvPicPr>
        <p:blipFill>
          <a:blip r:embed="rId4"/>
          <a:stretch>
            <a:fillRect/>
          </a:stretch>
        </p:blipFill>
        <p:spPr>
          <a:xfrm>
            <a:off x="3938096" y="1359877"/>
            <a:ext cx="4545431" cy="3227750"/>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0CE67196-4CC9-BF15-2B9E-4524EDEEFAB3}"/>
                  </a:ext>
                </a:extLst>
              </p:cNvPr>
              <p:cNvGraphicFramePr>
                <a:graphicFrameLocks noGrp="1"/>
              </p:cNvGraphicFramePr>
              <p:nvPr/>
            </p:nvGraphicFramePr>
            <p:xfrm>
              <a:off x="3510643" y="3520827"/>
              <a:ext cx="5409558" cy="1066800"/>
            </p:xfrm>
            <a:graphic>
              <a:graphicData uri="http://schemas.openxmlformats.org/drawingml/2006/table">
                <a:tbl>
                  <a:tblPr firstRow="1" bandRow="1">
                    <a:tableStyleId>{2D5ABB26-0587-4C30-8999-92F81FD0307C}</a:tableStyleId>
                  </a:tblPr>
                  <a:tblGrid>
                    <a:gridCol w="763854">
                      <a:extLst>
                        <a:ext uri="{9D8B030D-6E8A-4147-A177-3AD203B41FA5}">
                          <a16:colId xmlns:a16="http://schemas.microsoft.com/office/drawing/2014/main" val="3602414324"/>
                        </a:ext>
                      </a:extLst>
                    </a:gridCol>
                    <a:gridCol w="1039332">
                      <a:extLst>
                        <a:ext uri="{9D8B030D-6E8A-4147-A177-3AD203B41FA5}">
                          <a16:colId xmlns:a16="http://schemas.microsoft.com/office/drawing/2014/main" val="3433921289"/>
                        </a:ext>
                      </a:extLst>
                    </a:gridCol>
                    <a:gridCol w="901593">
                      <a:extLst>
                        <a:ext uri="{9D8B030D-6E8A-4147-A177-3AD203B41FA5}">
                          <a16:colId xmlns:a16="http://schemas.microsoft.com/office/drawing/2014/main" val="4079911006"/>
                        </a:ext>
                      </a:extLst>
                    </a:gridCol>
                    <a:gridCol w="901593">
                      <a:extLst>
                        <a:ext uri="{9D8B030D-6E8A-4147-A177-3AD203B41FA5}">
                          <a16:colId xmlns:a16="http://schemas.microsoft.com/office/drawing/2014/main" val="2458932180"/>
                        </a:ext>
                      </a:extLst>
                    </a:gridCol>
                    <a:gridCol w="901593">
                      <a:extLst>
                        <a:ext uri="{9D8B030D-6E8A-4147-A177-3AD203B41FA5}">
                          <a16:colId xmlns:a16="http://schemas.microsoft.com/office/drawing/2014/main" val="1076779018"/>
                        </a:ext>
                      </a:extLst>
                    </a:gridCol>
                    <a:gridCol w="901593">
                      <a:extLst>
                        <a:ext uri="{9D8B030D-6E8A-4147-A177-3AD203B41FA5}">
                          <a16:colId xmlns:a16="http://schemas.microsoft.com/office/drawing/2014/main" val="2410534121"/>
                        </a:ext>
                      </a:extLst>
                    </a:gridCol>
                  </a:tblGrid>
                  <a:tr h="133422">
                    <a:tc>
                      <a:txBody>
                        <a:bodyPr/>
                        <a:lstStyle/>
                        <a:p>
                          <a:pPr algn="l"/>
                          <a:r>
                            <a:rPr lang="en-US" sz="800" dirty="0"/>
                            <a:t>Station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8478179"/>
                      </a:ext>
                    </a:extLst>
                  </a:tr>
                  <a:tr h="133422">
                    <a:tc>
                      <a:txBody>
                        <a:bodyPr/>
                        <a:lstStyle/>
                        <a:p>
                          <a:pPr algn="l"/>
                          <a:r>
                            <a:rPr lang="en-US" sz="800"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b="0" i="0" u="none" strike="noStrike" kern="1200" baseline="0" dirty="0">
                              <a:solidFill>
                                <a:schemeClr val="tx1"/>
                              </a:solidFill>
                              <a:latin typeface="+mn-lt"/>
                              <a:ea typeface="+mn-ea"/>
                              <a:cs typeface="+mn-cs"/>
                            </a:rPr>
                            <a:t>2023.01.11-13:55:29</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041943"/>
                      </a:ext>
                    </a:extLst>
                  </a:tr>
                  <a:tr h="133422">
                    <a:tc>
                      <a:txBody>
                        <a:bodyPr/>
                        <a:lstStyle/>
                        <a:p>
                          <a:pPr algn="l"/>
                          <a14:m>
                            <m:oMathPara xmlns:m="http://schemas.openxmlformats.org/officeDocument/2006/math">
                              <m:oMathParaPr>
                                <m:jc m:val="left"/>
                              </m:oMathParaPr>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𝑀</m:t>
                                    </m:r>
                                  </m:e>
                                  <m:sub>
                                    <m:r>
                                      <a:rPr lang="en-US" sz="800" b="0" i="1" smtClean="0">
                                        <a:latin typeface="Cambria Math" panose="02040503050406030204" pitchFamily="18" charset="0"/>
                                      </a:rPr>
                                      <m:t>𝐿</m:t>
                                    </m:r>
                                  </m:sub>
                                </m:sSub>
                              </m:oMath>
                            </m:oMathPara>
                          </a14:m>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0.7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666111"/>
                      </a:ext>
                    </a:extLst>
                  </a:tr>
                  <a:tr h="133422">
                    <a:tc>
                      <a:txBody>
                        <a:bodyPr/>
                        <a:lstStyle/>
                        <a:p>
                          <a:pPr algn="l"/>
                          <a:r>
                            <a:rPr lang="en-US" sz="800" dirty="0"/>
                            <a:t>D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888683"/>
                      </a:ext>
                    </a:extLst>
                  </a:tr>
                  <a:tr h="133422">
                    <a:tc>
                      <a:txBody>
                        <a:bodyPr/>
                        <a:lstStyle/>
                        <a:p>
                          <a:pPr algn="l"/>
                          <a:r>
                            <a:rPr lang="en-US" sz="800" dirty="0"/>
                            <a:t>R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7.3035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5.1721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8.2915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10.3534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9.3079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744063"/>
                      </a:ext>
                    </a:extLst>
                  </a:tr>
                </a:tbl>
              </a:graphicData>
            </a:graphic>
          </p:graphicFrame>
        </mc:Choice>
        <mc:Fallback xmlns="">
          <p:graphicFrame>
            <p:nvGraphicFramePr>
              <p:cNvPr id="9" name="Table 8">
                <a:extLst>
                  <a:ext uri="{FF2B5EF4-FFF2-40B4-BE49-F238E27FC236}">
                    <a16:creationId xmlns:a16="http://schemas.microsoft.com/office/drawing/2014/main" id="{0CE67196-4CC9-BF15-2B9E-4524EDEEFAB3}"/>
                  </a:ext>
                </a:extLst>
              </p:cNvPr>
              <p:cNvGraphicFramePr>
                <a:graphicFrameLocks noGrp="1"/>
              </p:cNvGraphicFramePr>
              <p:nvPr>
                <p:extLst>
                  <p:ext uri="{D42A27DB-BD31-4B8C-83A1-F6EECF244321}">
                    <p14:modId xmlns:p14="http://schemas.microsoft.com/office/powerpoint/2010/main" val="1130478487"/>
                  </p:ext>
                </p:extLst>
              </p:nvPr>
            </p:nvGraphicFramePr>
            <p:xfrm>
              <a:off x="3510643" y="3520827"/>
              <a:ext cx="5409558" cy="1066800"/>
            </p:xfrm>
            <a:graphic>
              <a:graphicData uri="http://schemas.openxmlformats.org/drawingml/2006/table">
                <a:tbl>
                  <a:tblPr firstRow="1" bandRow="1">
                    <a:tableStyleId>{2D5ABB26-0587-4C30-8999-92F81FD0307C}</a:tableStyleId>
                  </a:tblPr>
                  <a:tblGrid>
                    <a:gridCol w="763854">
                      <a:extLst>
                        <a:ext uri="{9D8B030D-6E8A-4147-A177-3AD203B41FA5}">
                          <a16:colId xmlns:a16="http://schemas.microsoft.com/office/drawing/2014/main" val="3602414324"/>
                        </a:ext>
                      </a:extLst>
                    </a:gridCol>
                    <a:gridCol w="1039332">
                      <a:extLst>
                        <a:ext uri="{9D8B030D-6E8A-4147-A177-3AD203B41FA5}">
                          <a16:colId xmlns:a16="http://schemas.microsoft.com/office/drawing/2014/main" val="3433921289"/>
                        </a:ext>
                      </a:extLst>
                    </a:gridCol>
                    <a:gridCol w="901593">
                      <a:extLst>
                        <a:ext uri="{9D8B030D-6E8A-4147-A177-3AD203B41FA5}">
                          <a16:colId xmlns:a16="http://schemas.microsoft.com/office/drawing/2014/main" val="4079911006"/>
                        </a:ext>
                      </a:extLst>
                    </a:gridCol>
                    <a:gridCol w="901593">
                      <a:extLst>
                        <a:ext uri="{9D8B030D-6E8A-4147-A177-3AD203B41FA5}">
                          <a16:colId xmlns:a16="http://schemas.microsoft.com/office/drawing/2014/main" val="2458932180"/>
                        </a:ext>
                      </a:extLst>
                    </a:gridCol>
                    <a:gridCol w="901593">
                      <a:extLst>
                        <a:ext uri="{9D8B030D-6E8A-4147-A177-3AD203B41FA5}">
                          <a16:colId xmlns:a16="http://schemas.microsoft.com/office/drawing/2014/main" val="1076779018"/>
                        </a:ext>
                      </a:extLst>
                    </a:gridCol>
                    <a:gridCol w="901593">
                      <a:extLst>
                        <a:ext uri="{9D8B030D-6E8A-4147-A177-3AD203B41FA5}">
                          <a16:colId xmlns:a16="http://schemas.microsoft.com/office/drawing/2014/main" val="2410534121"/>
                        </a:ext>
                      </a:extLst>
                    </a:gridCol>
                  </a:tblGrid>
                  <a:tr h="213360">
                    <a:tc>
                      <a:txBody>
                        <a:bodyPr/>
                        <a:lstStyle/>
                        <a:p>
                          <a:pPr algn="l"/>
                          <a:r>
                            <a:rPr lang="en-US" sz="800" dirty="0"/>
                            <a:t>Station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8478179"/>
                      </a:ext>
                    </a:extLst>
                  </a:tr>
                  <a:tr h="213360">
                    <a:tc>
                      <a:txBody>
                        <a:bodyPr/>
                        <a:lstStyle/>
                        <a:p>
                          <a:pPr algn="l"/>
                          <a:r>
                            <a:rPr lang="en-US" sz="800"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b="0" i="0" u="none" strike="noStrike" kern="1200" baseline="0" dirty="0">
                              <a:solidFill>
                                <a:schemeClr val="tx1"/>
                              </a:solidFill>
                              <a:latin typeface="+mn-lt"/>
                              <a:ea typeface="+mn-ea"/>
                              <a:cs typeface="+mn-cs"/>
                            </a:rPr>
                            <a:t>2023.01.11-13:55:29</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041943"/>
                      </a:ext>
                    </a:extLst>
                  </a:tr>
                  <a:tr h="2133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94" t="-197222" r="-607143" b="-202778"/>
                          </a:stretch>
                        </a:blipFill>
                      </a:tcPr>
                    </a:tc>
                    <a:tc gridSpan="5">
                      <a:txBody>
                        <a:bodyPr/>
                        <a:lstStyle/>
                        <a:p>
                          <a:pPr algn="ctr"/>
                          <a:r>
                            <a:rPr lang="en-US" sz="800" dirty="0"/>
                            <a:t>0.7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666111"/>
                      </a:ext>
                    </a:extLst>
                  </a:tr>
                  <a:tr h="213360">
                    <a:tc>
                      <a:txBody>
                        <a:bodyPr/>
                        <a:lstStyle/>
                        <a:p>
                          <a:pPr algn="l"/>
                          <a:r>
                            <a:rPr lang="en-US" sz="800" dirty="0"/>
                            <a:t>D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888683"/>
                      </a:ext>
                    </a:extLst>
                  </a:tr>
                  <a:tr h="213360">
                    <a:tc>
                      <a:txBody>
                        <a:bodyPr/>
                        <a:lstStyle/>
                        <a:p>
                          <a:pPr algn="l"/>
                          <a:r>
                            <a:rPr lang="en-US" sz="800" dirty="0"/>
                            <a:t>R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7.3035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5.1721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8.2915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10.3534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9.3079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744063"/>
                      </a:ext>
                    </a:extLst>
                  </a:tr>
                </a:tbl>
              </a:graphicData>
            </a:graphic>
          </p:graphicFrame>
        </mc:Fallback>
      </mc:AlternateContent>
      <p:sp>
        <p:nvSpPr>
          <p:cNvPr id="12" name="TextBox 11">
            <a:extLst>
              <a:ext uri="{FF2B5EF4-FFF2-40B4-BE49-F238E27FC236}">
                <a16:creationId xmlns:a16="http://schemas.microsoft.com/office/drawing/2014/main" id="{0F140B2D-3DF3-8759-F924-77821ADDBA55}"/>
              </a:ext>
            </a:extLst>
          </p:cNvPr>
          <p:cNvSpPr txBox="1"/>
          <p:nvPr/>
        </p:nvSpPr>
        <p:spPr>
          <a:xfrm>
            <a:off x="7069693" y="1382521"/>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3" name="Titel 2">
            <a:extLst>
              <a:ext uri="{FF2B5EF4-FFF2-40B4-BE49-F238E27FC236}">
                <a16:creationId xmlns:a16="http://schemas.microsoft.com/office/drawing/2014/main" id="{3053AF45-7D36-2BC1-53FE-B1FA7BEEC987}"/>
              </a:ext>
            </a:extLst>
          </p:cNvPr>
          <p:cNvSpPr txBox="1">
            <a:spLocks/>
          </p:cNvSpPr>
          <p:nvPr/>
        </p:nvSpPr>
        <p:spPr>
          <a:xfrm>
            <a:off x="319090" y="815879"/>
            <a:ext cx="8508999" cy="3661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sz="2000"/>
              <a:t>Linear mixed effect model (LME)</a:t>
            </a:r>
          </a:p>
        </p:txBody>
      </p:sp>
      <p:sp>
        <p:nvSpPr>
          <p:cNvPr id="3" name="Fußzeilenplatzhalter 4">
            <a:extLst>
              <a:ext uri="{FF2B5EF4-FFF2-40B4-BE49-F238E27FC236}">
                <a16:creationId xmlns:a16="http://schemas.microsoft.com/office/drawing/2014/main" id="{5CC988A1-CF09-EC2C-84F1-EEED03D09651}"/>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906900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D824EBF-56AD-49CE-84BF-F7080B75F8FB}"/>
              </a:ext>
            </a:extLst>
          </p:cNvPr>
          <p:cNvPicPr>
            <a:picLocks noChangeAspect="1"/>
          </p:cNvPicPr>
          <p:nvPr/>
        </p:nvPicPr>
        <p:blipFill>
          <a:blip r:embed="rId3"/>
          <a:stretch>
            <a:fillRect/>
          </a:stretch>
        </p:blipFill>
        <p:spPr>
          <a:xfrm>
            <a:off x="155581" y="1316837"/>
            <a:ext cx="8832838" cy="191926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 – first trail</a:t>
            </a:r>
            <a:r>
              <a:rPr lang="zh-TW" altLang="en-US" sz="2000" dirty="0"/>
              <a:t> </a:t>
            </a:r>
            <a:r>
              <a:rPr lang="en-US" altLang="zh-TW" sz="1200" dirty="0"/>
              <a:t>(modified from [</a:t>
            </a:r>
            <a:r>
              <a:rPr lang="en-US" altLang="zh-TW" sz="1200" dirty="0" err="1"/>
              <a:t>Rezaeian</a:t>
            </a:r>
            <a:r>
              <a:rPr lang="en-US" altLang="zh-TW" sz="1200" dirty="0"/>
              <a:t> 2010])</a:t>
            </a:r>
            <a:endParaRPr lang="en-US" sz="12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51</a:t>
            </a:fld>
            <a:endParaRPr lang="de-DE" dirty="0"/>
          </a:p>
        </p:txBody>
      </p:sp>
      <p:sp>
        <p:nvSpPr>
          <p:cNvPr id="7" name="Rectangle 6">
            <a:extLst>
              <a:ext uri="{FF2B5EF4-FFF2-40B4-BE49-F238E27FC236}">
                <a16:creationId xmlns:a16="http://schemas.microsoft.com/office/drawing/2014/main" id="{A44B6721-F7B0-4CAE-8BA0-440B8AB60625}"/>
              </a:ext>
            </a:extLst>
          </p:cNvPr>
          <p:cNvSpPr/>
          <p:nvPr/>
        </p:nvSpPr>
        <p:spPr>
          <a:xfrm>
            <a:off x="2835618" y="2195341"/>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Rectangle 7">
            <a:extLst>
              <a:ext uri="{FF2B5EF4-FFF2-40B4-BE49-F238E27FC236}">
                <a16:creationId xmlns:a16="http://schemas.microsoft.com/office/drawing/2014/main" id="{9E1D483E-2F8B-5E2A-5AFA-14CFB13FEC1E}"/>
              </a:ext>
            </a:extLst>
          </p:cNvPr>
          <p:cNvSpPr/>
          <p:nvPr/>
        </p:nvSpPr>
        <p:spPr>
          <a:xfrm>
            <a:off x="5608906" y="2195340"/>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A0526F9D-B3AF-5C42-7678-B3BCC391964F}"/>
              </a:ext>
            </a:extLst>
          </p:cNvPr>
          <p:cNvSpPr/>
          <p:nvPr/>
        </p:nvSpPr>
        <p:spPr>
          <a:xfrm>
            <a:off x="5608906" y="2032145"/>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8EA00D29-B2A7-8DAC-8059-A21A312B9ECB}"/>
              </a:ext>
            </a:extLst>
          </p:cNvPr>
          <p:cNvSpPr/>
          <p:nvPr/>
        </p:nvSpPr>
        <p:spPr>
          <a:xfrm>
            <a:off x="8315276" y="2195340"/>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0C734D78-95DC-E7CC-7FAD-42F93D5837A8}"/>
              </a:ext>
            </a:extLst>
          </p:cNvPr>
          <p:cNvSpPr/>
          <p:nvPr/>
        </p:nvSpPr>
        <p:spPr>
          <a:xfrm>
            <a:off x="8315276" y="2032145"/>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82EA968-8087-3186-1C78-B0EFE41900D1}"/>
                  </a:ext>
                </a:extLst>
              </p:cNvPr>
              <p:cNvSpPr txBox="1"/>
              <p:nvPr/>
            </p:nvSpPr>
            <p:spPr>
              <a:xfrm>
                <a:off x="319090" y="3347209"/>
                <a:ext cx="5219699" cy="1148520"/>
              </a:xfrm>
              <a:prstGeom prst="rect">
                <a:avLst/>
              </a:prstGeom>
              <a:noFill/>
            </p:spPr>
            <p:txBody>
              <a:bodyPr wrap="none" lIns="0" tIns="0" rIns="0" bIns="0" rtlCol="0">
                <a:spAutoFit/>
              </a:bodyPr>
              <a:lstStyle/>
              <a:p>
                <a:pPr marL="228600" indent="-228600">
                  <a:lnSpc>
                    <a:spcPct val="20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𝐷</m:t>
                            </m:r>
                          </m:e>
                        </m:d>
                      </m:e>
                    </m:func>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smtClean="0">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𝜔</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b="0" i="1" smtClean="0">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smtClean="0">
                            <a:solidFill>
                              <a:srgbClr val="FF0000"/>
                            </a:solidFill>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b="0" i="1" smtClean="0">
                                <a:solidFill>
                                  <a:srgbClr val="FF0000"/>
                                </a:solidFill>
                                <a:latin typeface="Cambria Math" panose="02040503050406030204" pitchFamily="18" charset="0"/>
                                <a:ea typeface="Cambria Math" panose="02040503050406030204" pitchFamily="18" charset="0"/>
                              </a:rPr>
                            </m:ctrlPr>
                          </m:accPr>
                          <m:e>
                            <m:r>
                              <a:rPr lang="en-US" sz="1200" b="0" i="1" smtClean="0">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𝐿</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dirty="0" smtClean="0">
                            <a:solidFill>
                              <a:srgbClr val="FF0000"/>
                            </a:solidFill>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a:rPr lang="en-US" sz="1200" i="1">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𝐿</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dirty="0" smtClean="0">
                            <a:solidFill>
                              <a:srgbClr val="FF0000"/>
                            </a:solidFill>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a:rPr lang="en-US" sz="1200" i="1">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E82EA968-8087-3186-1C78-B0EFE41900D1}"/>
                  </a:ext>
                </a:extLst>
              </p:cNvPr>
              <p:cNvSpPr txBox="1">
                <a:spLocks noRot="1" noChangeAspect="1" noMove="1" noResize="1" noEditPoints="1" noAdjustHandles="1" noChangeArrowheads="1" noChangeShapeType="1" noTextEdit="1"/>
              </p:cNvSpPr>
              <p:nvPr/>
            </p:nvSpPr>
            <p:spPr>
              <a:xfrm>
                <a:off x="319090" y="3347209"/>
                <a:ext cx="5219699" cy="1148520"/>
              </a:xfrm>
              <a:prstGeom prst="rect">
                <a:avLst/>
              </a:prstGeom>
              <a:blipFill>
                <a:blip r:embed="rId4"/>
                <a:stretch>
                  <a:fillRect l="-1750" r="-2334" b="-6383"/>
                </a:stretch>
              </a:blipFill>
            </p:spPr>
            <p:txBody>
              <a:bodyPr/>
              <a:lstStyle/>
              <a:p>
                <a:r>
                  <a:rPr lang="en-US">
                    <a:noFill/>
                  </a:rPr>
                  <a:t> </a:t>
                </a:r>
              </a:p>
            </p:txBody>
          </p:sp>
        </mc:Fallback>
      </mc:AlternateContent>
      <p:sp>
        <p:nvSpPr>
          <p:cNvPr id="19" name="Rectangle: Rounded Corners 18">
            <a:extLst>
              <a:ext uri="{FF2B5EF4-FFF2-40B4-BE49-F238E27FC236}">
                <a16:creationId xmlns:a16="http://schemas.microsoft.com/office/drawing/2014/main" id="{F00B3962-8AC0-96DE-4D8E-D144A22A6FA9}"/>
              </a:ext>
            </a:extLst>
          </p:cNvPr>
          <p:cNvSpPr/>
          <p:nvPr/>
        </p:nvSpPr>
        <p:spPr>
          <a:xfrm>
            <a:off x="7054129" y="3426117"/>
            <a:ext cx="1770781" cy="1208868"/>
          </a:xfrm>
          <a:prstGeom prst="roundRect">
            <a:avLst>
              <a:gd name="adj" fmla="val 1025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72AA30-BD94-3159-57D9-D65EA6FD68D7}"/>
                  </a:ext>
                </a:extLst>
              </p:cNvPr>
              <p:cNvSpPr txBox="1"/>
              <p:nvPr/>
            </p:nvSpPr>
            <p:spPr>
              <a:xfrm>
                <a:off x="7269035" y="3517077"/>
                <a:ext cx="1411540" cy="900311"/>
              </a:xfrm>
              <a:prstGeom prst="rect">
                <a:avLst/>
              </a:prstGeom>
              <a:noFill/>
            </p:spPr>
            <p:txBody>
              <a:bodyPr wrap="non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F172AA30-BD94-3159-57D9-D65EA6FD68D7}"/>
                  </a:ext>
                </a:extLst>
              </p:cNvPr>
              <p:cNvSpPr txBox="1">
                <a:spLocks noRot="1" noChangeAspect="1" noMove="1" noResize="1" noEditPoints="1" noAdjustHandles="1" noChangeArrowheads="1" noChangeShapeType="1" noTextEdit="1"/>
              </p:cNvSpPr>
              <p:nvPr/>
            </p:nvSpPr>
            <p:spPr>
              <a:xfrm>
                <a:off x="7269035" y="3517077"/>
                <a:ext cx="1411540" cy="900311"/>
              </a:xfrm>
              <a:prstGeom prst="rect">
                <a:avLst/>
              </a:prstGeom>
              <a:blipFill>
                <a:blip r:embed="rId5"/>
                <a:stretch>
                  <a:fillRect l="-3879" r="-4741" b="-7432"/>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556648E2-8EA7-4E7E-92D1-B2EDCF7F21D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054686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223A7D-CC9D-C8F5-72E6-CCD2B9638123}"/>
              </a:ext>
            </a:extLst>
          </p:cNvPr>
          <p:cNvPicPr>
            <a:picLocks noChangeAspect="1"/>
          </p:cNvPicPr>
          <p:nvPr/>
        </p:nvPicPr>
        <p:blipFill>
          <a:blip r:embed="rId3"/>
          <a:stretch>
            <a:fillRect/>
          </a:stretch>
        </p:blipFill>
        <p:spPr>
          <a:xfrm>
            <a:off x="129323" y="1523024"/>
            <a:ext cx="8885354" cy="124267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 – second trail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52</a:t>
            </a:fld>
            <a:endParaRPr lang="de-DE" dirty="0"/>
          </a:p>
        </p:txBody>
      </p:sp>
      <p:sp>
        <p:nvSpPr>
          <p:cNvPr id="8" name="Rectangle 7">
            <a:extLst>
              <a:ext uri="{FF2B5EF4-FFF2-40B4-BE49-F238E27FC236}">
                <a16:creationId xmlns:a16="http://schemas.microsoft.com/office/drawing/2014/main" id="{567E553C-8BE7-FB14-45BA-53FF029C9171}"/>
              </a:ext>
            </a:extLst>
          </p:cNvPr>
          <p:cNvSpPr/>
          <p:nvPr/>
        </p:nvSpPr>
        <p:spPr>
          <a:xfrm>
            <a:off x="8375904" y="2246648"/>
            <a:ext cx="509450" cy="147683"/>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FBECB258-61BC-04D4-272D-9A8E6B4BD1D6}"/>
              </a:ext>
            </a:extLst>
          </p:cNvPr>
          <p:cNvSpPr/>
          <p:nvPr/>
        </p:nvSpPr>
        <p:spPr>
          <a:xfrm>
            <a:off x="8375904" y="2083453"/>
            <a:ext cx="509450" cy="147683"/>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9D4613-BED8-DA61-5D42-A7247131EFFF}"/>
                  </a:ext>
                </a:extLst>
              </p:cNvPr>
              <p:cNvSpPr txBox="1"/>
              <p:nvPr/>
            </p:nvSpPr>
            <p:spPr>
              <a:xfrm>
                <a:off x="319090" y="3075527"/>
                <a:ext cx="3575209" cy="1134798"/>
              </a:xfrm>
              <a:prstGeom prst="rect">
                <a:avLst/>
              </a:prstGeom>
              <a:noFill/>
            </p:spPr>
            <p:txBody>
              <a:bodyPr wrap="none" lIns="0" tIns="0" rIns="0" bIns="0" rtlCol="0">
                <a:spAutoFit/>
              </a:bodyPr>
              <a:lstStyle/>
              <a:p>
                <a:pPr marL="228600" indent="-228600">
                  <a:lnSpc>
                    <a:spcPct val="20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m:rPr>
                                <m:nor/>
                              </m:rPr>
                              <a:rPr lang="el-GR" sz="1200" dirty="0"/>
                              <m:t>η</m:t>
                            </m:r>
                          </m:e>
                        </m:acc>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3B9D4613-BED8-DA61-5D42-A7247131EFFF}"/>
                  </a:ext>
                </a:extLst>
              </p:cNvPr>
              <p:cNvSpPr txBox="1">
                <a:spLocks noRot="1" noChangeAspect="1" noMove="1" noResize="1" noEditPoints="1" noAdjustHandles="1" noChangeArrowheads="1" noChangeShapeType="1" noTextEdit="1"/>
              </p:cNvSpPr>
              <p:nvPr/>
            </p:nvSpPr>
            <p:spPr>
              <a:xfrm>
                <a:off x="319090" y="3075527"/>
                <a:ext cx="3575209" cy="1134798"/>
              </a:xfrm>
              <a:prstGeom prst="rect">
                <a:avLst/>
              </a:prstGeom>
              <a:blipFill>
                <a:blip r:embed="rId4"/>
                <a:stretch>
                  <a:fillRect l="-2555" r="-3918" b="-5914"/>
                </a:stretch>
              </a:blipFill>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33D58D18-ED8E-6965-1493-3B371179FBF5}"/>
              </a:ext>
            </a:extLst>
          </p:cNvPr>
          <p:cNvSpPr/>
          <p:nvPr/>
        </p:nvSpPr>
        <p:spPr>
          <a:xfrm>
            <a:off x="7054129" y="3128937"/>
            <a:ext cx="1770781" cy="1208868"/>
          </a:xfrm>
          <a:prstGeom prst="roundRect">
            <a:avLst>
              <a:gd name="adj" fmla="val 1025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BED8E6-6B81-84A2-519C-FAE07340F454}"/>
                  </a:ext>
                </a:extLst>
              </p:cNvPr>
              <p:cNvSpPr txBox="1"/>
              <p:nvPr/>
            </p:nvSpPr>
            <p:spPr>
              <a:xfrm>
                <a:off x="7269035" y="3219897"/>
                <a:ext cx="1411540" cy="900311"/>
              </a:xfrm>
              <a:prstGeom prst="rect">
                <a:avLst/>
              </a:prstGeom>
              <a:noFill/>
            </p:spPr>
            <p:txBody>
              <a:bodyPr wrap="non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61BED8E6-6B81-84A2-519C-FAE07340F454}"/>
                  </a:ext>
                </a:extLst>
              </p:cNvPr>
              <p:cNvSpPr txBox="1">
                <a:spLocks noRot="1" noChangeAspect="1" noMove="1" noResize="1" noEditPoints="1" noAdjustHandles="1" noChangeArrowheads="1" noChangeShapeType="1" noTextEdit="1"/>
              </p:cNvSpPr>
              <p:nvPr/>
            </p:nvSpPr>
            <p:spPr>
              <a:xfrm>
                <a:off x="7269035" y="3219897"/>
                <a:ext cx="1411540" cy="900311"/>
              </a:xfrm>
              <a:prstGeom prst="rect">
                <a:avLst/>
              </a:prstGeom>
              <a:blipFill>
                <a:blip r:embed="rId5"/>
                <a:stretch>
                  <a:fillRect l="-3879" r="-4741" b="-7432"/>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1023123-A8DE-39ED-8FFA-962AFC7C5C0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995208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2D2E46D-C3AB-FCB2-8460-D6891A22F922}"/>
              </a:ext>
            </a:extLst>
          </p:cNvPr>
          <p:cNvSpPr/>
          <p:nvPr/>
        </p:nvSpPr>
        <p:spPr>
          <a:xfrm>
            <a:off x="187939" y="2668707"/>
            <a:ext cx="4800362" cy="2052466"/>
          </a:xfrm>
          <a:prstGeom prst="roundRect">
            <a:avLst>
              <a:gd name="adj" fmla="val 638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53</a:t>
            </a:fld>
            <a:endParaRPr lang="de-DE"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0F2D8E-7A58-1F7F-F953-D5AC2A7D6B21}"/>
                  </a:ext>
                </a:extLst>
              </p:cNvPr>
              <p:cNvSpPr txBox="1"/>
              <p:nvPr/>
            </p:nvSpPr>
            <p:spPr>
              <a:xfrm flipH="1">
                <a:off x="369777" y="2877428"/>
                <a:ext cx="4618523" cy="191065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sz="1000" dirty="0">
                    <a:latin typeface="+mn-lt"/>
                  </a:rPr>
                  <a:t>ln(PGA) is fitted by the parameters: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a:t>
                </a:r>
              </a:p>
              <a:p>
                <a:pPr marL="285750" indent="-285750">
                  <a:lnSpc>
                    <a:spcPct val="150000"/>
                  </a:lnSpc>
                  <a:buFont typeface="Arial" panose="020B0604020202020204" pitchFamily="34" charset="0"/>
                  <a:buChar char="•"/>
                </a:pPr>
                <a:r>
                  <a:rPr lang="en-US" sz="1000" dirty="0">
                    <a:latin typeface="+mn-lt"/>
                  </a:rPr>
                  <a:t>Frequency of high-pass filter for Hu model (</a:t>
                </a:r>
                <a14:m>
                  <m:oMath xmlns:m="http://schemas.openxmlformats.org/officeDocument/2006/math">
                    <m:sSub>
                      <m:sSubPr>
                        <m:ctrlPr>
                          <a:rPr lang="en-US" sz="1000" i="1" smtClean="0">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𝑓</m:t>
                        </m:r>
                      </m:sub>
                    </m:sSub>
                  </m:oMath>
                </a14:m>
                <a:r>
                  <a:rPr lang="en-US" sz="1000" dirty="0">
                    <a:latin typeface="+mn-lt"/>
                  </a:rPr>
                  <a:t>) is </a:t>
                </a:r>
                <a:r>
                  <a:rPr lang="en-US" sz="1000" dirty="0"/>
                  <a:t>fitted by the parameters: </a:t>
                </a:r>
                <a14:m>
                  <m:oMath xmlns:m="http://schemas.openxmlformats.org/officeDocument/2006/math">
                    <m:sSub>
                      <m:sSubPr>
                        <m:ctrlPr>
                          <a:rPr lang="en-US" sz="1000" i="1">
                            <a:latin typeface="Cambria Math" panose="02040503050406030204" pitchFamily="18" charset="0"/>
                          </a:rPr>
                        </m:ctrlPr>
                      </m:sSubPr>
                      <m:e>
                        <m:r>
                          <m:rPr>
                            <m:nor/>
                          </m:rPr>
                          <a:rPr lang="el-GR" sz="1000" i="1"/>
                          <m:t>ω</m:t>
                        </m:r>
                      </m:e>
                      <m:sub>
                        <m:r>
                          <a:rPr lang="en-US" sz="1000" i="1">
                            <a:latin typeface="Cambria Math" panose="02040503050406030204" pitchFamily="18" charset="0"/>
                          </a:rPr>
                          <m:t>𝑔</m:t>
                        </m:r>
                      </m:sub>
                    </m:sSub>
                    <m:r>
                      <a:rPr lang="en-US" sz="1000" i="1">
                        <a:latin typeface="Cambria Math" panose="02040503050406030204" pitchFamily="18" charset="0"/>
                      </a:rPr>
                      <m:t>/2</m:t>
                    </m:r>
                    <m:r>
                      <a:rPr lang="en-US" sz="1000" i="1">
                        <a:latin typeface="Cambria Math" panose="02040503050406030204" pitchFamily="18" charset="0"/>
                        <a:ea typeface="Cambria Math" panose="02040503050406030204" pitchFamily="18" charset="0"/>
                      </a:rPr>
                      <m:t>𝜋</m:t>
                    </m:r>
                    <m:r>
                      <a:rPr lang="en-US" sz="1000" i="1">
                        <a:latin typeface="Cambria Math" panose="02040503050406030204" pitchFamily="18" charset="0"/>
                      </a:rPr>
                      <m:t> </m:t>
                    </m:r>
                  </m:oMath>
                </a14:m>
                <a:r>
                  <a:rPr lang="en-US" sz="1000" dirty="0"/>
                  <a:t> and R.</a:t>
                </a:r>
              </a:p>
              <a:p>
                <a:pPr marL="285750" indent="-285750">
                  <a:lnSpc>
                    <a:spcPct val="150000"/>
                  </a:lnSpc>
                  <a:buFont typeface="Arial" panose="020B0604020202020204" pitchFamily="34" charset="0"/>
                  <a:buChar char="•"/>
                </a:pPr>
                <a:r>
                  <a:rPr lang="en-US" sz="1000" dirty="0">
                    <a:latin typeface="+mn-lt"/>
                  </a:rPr>
                  <a:t>Damping ratio of Hu model (</a:t>
                </a:r>
                <a14:m>
                  <m:oMath xmlns:m="http://schemas.openxmlformats.org/officeDocument/2006/math">
                    <m:sSub>
                      <m:sSubPr>
                        <m:ctrlPr>
                          <a:rPr lang="en-US" sz="1000" i="1" smtClean="0">
                            <a:latin typeface="Cambria Math" panose="02040503050406030204" pitchFamily="18" charset="0"/>
                          </a:rPr>
                        </m:ctrlPr>
                      </m:sSubPr>
                      <m:e>
                        <m:r>
                          <m:rPr>
                            <m:nor/>
                          </m:rPr>
                          <a:rPr lang="el-GR" sz="1000" i="1"/>
                          <m:t>ζ</m:t>
                        </m:r>
                      </m:e>
                      <m:sub>
                        <m:r>
                          <a:rPr lang="en-US" sz="1000" b="0" i="1" smtClean="0">
                            <a:latin typeface="Cambria Math" panose="02040503050406030204" pitchFamily="18" charset="0"/>
                          </a:rPr>
                          <m:t>𝑔</m:t>
                        </m:r>
                      </m:sub>
                    </m:sSub>
                  </m:oMath>
                </a14:m>
                <a:r>
                  <a:rPr lang="en-US" sz="1000" dirty="0">
                    <a:latin typeface="+mn-lt"/>
                  </a:rPr>
                  <a:t>) </a:t>
                </a:r>
                <a:r>
                  <a:rPr lang="en-US" sz="1000" b="1" dirty="0">
                    <a:latin typeface="+mn-lt"/>
                  </a:rPr>
                  <a:t>cannot </a:t>
                </a:r>
                <a:r>
                  <a:rPr lang="en-US" sz="1000" dirty="0">
                    <a:latin typeface="+mn-lt"/>
                  </a:rPr>
                  <a:t>be fitted well by any proposed seismic parameter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oMath>
                </a14:m>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According to LME coefficients, ln(PGA) is positive proportional to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but is negative </a:t>
                </a:r>
                <a:r>
                  <a:rPr lang="en-US" sz="1000" dirty="0"/>
                  <a:t>proportional to R.</a:t>
                </a:r>
                <a:endParaRPr lang="en-US" sz="1000" dirty="0">
                  <a:latin typeface="+mn-lt"/>
                </a:endParaRPr>
              </a:p>
              <a:p>
                <a:pPr marL="285750" indent="-285750">
                  <a:lnSpc>
                    <a:spcPct val="114000"/>
                  </a:lnSpc>
                  <a:buFont typeface="Arial" panose="020B0604020202020204" pitchFamily="34" charset="0"/>
                  <a:buChar char="•"/>
                </a:pPr>
                <a:endParaRPr lang="en-US" sz="1600" dirty="0">
                  <a:latin typeface="+mn-lt"/>
                </a:endParaRPr>
              </a:p>
            </p:txBody>
          </p:sp>
        </mc:Choice>
        <mc:Fallback xmlns="">
          <p:sp>
            <p:nvSpPr>
              <p:cNvPr id="2" name="TextBox 1">
                <a:extLst>
                  <a:ext uri="{FF2B5EF4-FFF2-40B4-BE49-F238E27FC236}">
                    <a16:creationId xmlns:a16="http://schemas.microsoft.com/office/drawing/2014/main" id="{370F2D8E-7A58-1F7F-F953-D5AC2A7D6B21}"/>
                  </a:ext>
                </a:extLst>
              </p:cNvPr>
              <p:cNvSpPr txBox="1">
                <a:spLocks noRot="1" noChangeAspect="1" noMove="1" noResize="1" noEditPoints="1" noAdjustHandles="1" noChangeArrowheads="1" noChangeShapeType="1" noTextEdit="1"/>
              </p:cNvSpPr>
              <p:nvPr/>
            </p:nvSpPr>
            <p:spPr>
              <a:xfrm flipH="1">
                <a:off x="369777" y="2877428"/>
                <a:ext cx="4618523" cy="1910651"/>
              </a:xfrm>
              <a:prstGeom prst="rect">
                <a:avLst/>
              </a:prstGeom>
              <a:blipFill>
                <a:blip r:embed="rId3"/>
                <a:stretch>
                  <a:fillRect l="-1585"/>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D8CFADC-9127-FFA4-FC28-F22BCF12CC1B}"/>
              </a:ext>
            </a:extLst>
          </p:cNvPr>
          <p:cNvPicPr>
            <a:picLocks noChangeAspect="1"/>
          </p:cNvPicPr>
          <p:nvPr/>
        </p:nvPicPr>
        <p:blipFill>
          <a:blip r:embed="rId4"/>
          <a:stretch>
            <a:fillRect/>
          </a:stretch>
        </p:blipFill>
        <p:spPr>
          <a:xfrm>
            <a:off x="129323" y="1304053"/>
            <a:ext cx="8885354" cy="124267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FE5643-66BB-6FE9-39D4-3DE92344C139}"/>
                  </a:ext>
                </a:extLst>
              </p:cNvPr>
              <p:cNvSpPr txBox="1"/>
              <p:nvPr/>
            </p:nvSpPr>
            <p:spPr>
              <a:xfrm>
                <a:off x="5272149" y="2741146"/>
                <a:ext cx="3575209" cy="863634"/>
              </a:xfrm>
              <a:prstGeom prst="rect">
                <a:avLst/>
              </a:prstGeom>
              <a:noFill/>
            </p:spPr>
            <p:txBody>
              <a:bodyPr wrap="none" lIns="0" tIns="0" rIns="0" bIns="0" rtlCol="0">
                <a:spAutoFit/>
              </a:bodyPr>
              <a:lstStyle/>
              <a:p>
                <a:pPr marL="228600" indent="-228600">
                  <a:lnSpc>
                    <a:spcPct val="15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m:rPr>
                                <m:nor/>
                              </m:rPr>
                              <a:rPr lang="el-GR" sz="1200" dirty="0"/>
                              <m:t>η</m:t>
                            </m:r>
                          </m:e>
                        </m:acc>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15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15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48FE5643-66BB-6FE9-39D4-3DE92344C139}"/>
                  </a:ext>
                </a:extLst>
              </p:cNvPr>
              <p:cNvSpPr txBox="1">
                <a:spLocks noRot="1" noChangeAspect="1" noMove="1" noResize="1" noEditPoints="1" noAdjustHandles="1" noChangeArrowheads="1" noChangeShapeType="1" noTextEdit="1"/>
              </p:cNvSpPr>
              <p:nvPr/>
            </p:nvSpPr>
            <p:spPr>
              <a:xfrm>
                <a:off x="5272149" y="2741146"/>
                <a:ext cx="3575209" cy="863634"/>
              </a:xfrm>
              <a:prstGeom prst="rect">
                <a:avLst/>
              </a:prstGeom>
              <a:blipFill>
                <a:blip r:embed="rId5"/>
                <a:stretch>
                  <a:fillRect l="-2730" r="-3925"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507C4F-EE69-94F1-E953-42C693A030C0}"/>
                  </a:ext>
                </a:extLst>
              </p:cNvPr>
              <p:cNvSpPr txBox="1"/>
              <p:nvPr/>
            </p:nvSpPr>
            <p:spPr>
              <a:xfrm>
                <a:off x="5272149" y="3739620"/>
                <a:ext cx="3534359" cy="900311"/>
              </a:xfrm>
              <a:prstGeom prst="rect">
                <a:avLst/>
              </a:prstGeom>
              <a:noFill/>
            </p:spPr>
            <p:txBody>
              <a:bodyPr wrap="squar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A4507C4F-EE69-94F1-E953-42C693A030C0}"/>
                  </a:ext>
                </a:extLst>
              </p:cNvPr>
              <p:cNvSpPr txBox="1">
                <a:spLocks noRot="1" noChangeAspect="1" noMove="1" noResize="1" noEditPoints="1" noAdjustHandles="1" noChangeArrowheads="1" noChangeShapeType="1" noTextEdit="1"/>
              </p:cNvSpPr>
              <p:nvPr/>
            </p:nvSpPr>
            <p:spPr>
              <a:xfrm>
                <a:off x="5272149" y="3739620"/>
                <a:ext cx="3534359" cy="900311"/>
              </a:xfrm>
              <a:prstGeom prst="rect">
                <a:avLst/>
              </a:prstGeom>
              <a:blipFill>
                <a:blip r:embed="rId6"/>
                <a:stretch>
                  <a:fillRect l="-1552" b="-7432"/>
                </a:stretch>
              </a:blipFill>
            </p:spPr>
            <p:txBody>
              <a:bodyPr/>
              <a:lstStyle/>
              <a:p>
                <a:r>
                  <a:rPr lang="en-US">
                    <a:noFill/>
                  </a:rPr>
                  <a:t> </a:t>
                </a:r>
              </a:p>
            </p:txBody>
          </p:sp>
        </mc:Fallback>
      </mc:AlternateContent>
      <p:sp>
        <p:nvSpPr>
          <p:cNvPr id="14" name="Fußzeilenplatzhalter 4">
            <a:extLst>
              <a:ext uri="{FF2B5EF4-FFF2-40B4-BE49-F238E27FC236}">
                <a16:creationId xmlns:a16="http://schemas.microsoft.com/office/drawing/2014/main" id="{612AA167-E3A6-3F83-586F-E9E3E100B1B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292293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Idealization and simplification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54</a:t>
            </a:fld>
            <a:endParaRPr lang="de-DE" dirty="0"/>
          </a:p>
        </p:txBody>
      </p:sp>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0F7FF445-66B2-CDA6-4452-0CB50080A896}"/>
                  </a:ext>
                </a:extLst>
              </p:cNvPr>
              <p:cNvSpPr/>
              <p:nvPr/>
            </p:nvSpPr>
            <p:spPr>
              <a:xfrm>
                <a:off x="288610" y="1273100"/>
                <a:ext cx="4953950" cy="3356633"/>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200" dirty="0">
                    <a:ln w="0">
                      <a:noFill/>
                    </a:ln>
                    <a:solidFill>
                      <a:schemeClr val="tx1"/>
                    </a:solidFill>
                    <a:effectLst>
                      <a:outerShdw blurRad="38100" dist="25400" dir="5400000" algn="ctr" rotWithShape="0">
                        <a:srgbClr val="6E747A">
                          <a:alpha val="43000"/>
                        </a:srgbClr>
                      </a:outerShdw>
                    </a:effectLst>
                  </a:rPr>
                  <a:t>Idealization and simplification</a:t>
                </a: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Since SCPE is parametric surrogate model, the input datasets have to follow </a:t>
                </a:r>
                <a:r>
                  <a:rPr lang="en-US" sz="1050" b="1" dirty="0">
                    <a:ln w="0">
                      <a:noFill/>
                    </a:ln>
                    <a:solidFill>
                      <a:schemeClr val="tx1"/>
                    </a:solidFill>
                    <a:effectLst>
                      <a:outerShdw blurRad="38100" dist="25400" dir="5400000" algn="ctr" rotWithShape="0">
                        <a:srgbClr val="6E747A">
                          <a:alpha val="43000"/>
                        </a:srgbClr>
                      </a:outerShdw>
                    </a:effectLst>
                  </a:rPr>
                  <a:t>Normal distribution</a:t>
                </a:r>
                <a:r>
                  <a:rPr lang="en-US" sz="1050" dirty="0">
                    <a:ln w="0">
                      <a:noFill/>
                    </a:ln>
                    <a:solidFill>
                      <a:schemeClr val="tx1"/>
                    </a:solidFill>
                    <a:effectLst>
                      <a:outerShdw blurRad="38100" dist="25400" dir="5400000" algn="ctr" rotWithShape="0">
                        <a:srgbClr val="6E747A">
                          <a:alpha val="43000"/>
                        </a:srgbClr>
                      </a:outerShdw>
                    </a:effectLst>
                  </a:rPr>
                  <a:t>, </a:t>
                </a:r>
                <a:r>
                  <a:rPr lang="en-US" sz="1050" b="1" dirty="0">
                    <a:ln w="0">
                      <a:noFill/>
                    </a:ln>
                    <a:solidFill>
                      <a:schemeClr val="tx1"/>
                    </a:solidFill>
                    <a:effectLst>
                      <a:outerShdw blurRad="38100" dist="25400" dir="5400000" algn="ctr" rotWithShape="0">
                        <a:srgbClr val="6E747A">
                          <a:alpha val="43000"/>
                        </a:srgbClr>
                      </a:outerShdw>
                    </a:effectLst>
                  </a:rPr>
                  <a:t>Uniform distribution</a:t>
                </a:r>
                <a:r>
                  <a:rPr lang="en-US" sz="1050" dirty="0">
                    <a:ln w="0">
                      <a:noFill/>
                    </a:ln>
                    <a:solidFill>
                      <a:schemeClr val="tx1"/>
                    </a:solidFill>
                    <a:effectLst>
                      <a:outerShdw blurRad="38100" dist="25400" dir="5400000" algn="ctr" rotWithShape="0">
                        <a:srgbClr val="6E747A">
                          <a:alpha val="43000"/>
                        </a:srgbClr>
                      </a:outerShdw>
                    </a:effectLst>
                  </a:rPr>
                  <a:t> or any probability distribution mentioned in [</a:t>
                </a:r>
                <a:r>
                  <a:rPr lang="en-US" sz="1050" dirty="0" err="1">
                    <a:ln w="0">
                      <a:noFill/>
                    </a:ln>
                    <a:solidFill>
                      <a:schemeClr val="tx1"/>
                    </a:solidFill>
                    <a:effectLst>
                      <a:outerShdw blurRad="38100" dist="25400" dir="5400000" algn="ctr" rotWithShape="0">
                        <a:srgbClr val="6E747A">
                          <a:alpha val="43000"/>
                        </a:srgbClr>
                      </a:outerShdw>
                    </a:effectLst>
                  </a:rPr>
                  <a:t>Sudret</a:t>
                </a:r>
                <a:r>
                  <a:rPr lang="en-US" sz="1050" dirty="0">
                    <a:ln w="0">
                      <a:noFill/>
                    </a:ln>
                    <a:solidFill>
                      <a:schemeClr val="tx1"/>
                    </a:solidFill>
                    <a:effectLst>
                      <a:outerShdw blurRad="38100" dist="25400" dir="5400000" algn="ctr" rotWithShape="0">
                        <a:srgbClr val="6E747A">
                          <a:alpha val="43000"/>
                        </a:srgbClr>
                      </a:outerShdw>
                    </a:effectLst>
                  </a:rPr>
                  <a:t> 2014] .</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Moment magnitude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𝑀</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𝐿</m:t>
                        </m:r>
                      </m:sub>
                    </m:sSub>
                  </m:oMath>
                </a14:m>
                <a:r>
                  <a:rPr lang="en-US" sz="1050" dirty="0">
                    <a:ln w="0">
                      <a:noFill/>
                    </a:ln>
                    <a:solidFill>
                      <a:schemeClr val="tx1"/>
                    </a:solidFill>
                    <a:effectLst>
                      <a:outerShdw blurRad="38100" dist="25400" dir="5400000" algn="ctr" rotWithShape="0">
                        <a:srgbClr val="6E747A">
                          <a:alpha val="43000"/>
                        </a:srgbClr>
                      </a:outerShdw>
                    </a:effectLst>
                  </a:rPr>
                  <a:t> by log-normal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Rupture distance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𝑅</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𝑥</m:t>
                        </m:r>
                      </m:sub>
                    </m:sSub>
                  </m:oMath>
                </a14:m>
                <a:r>
                  <a:rPr lang="en-US" sz="1050" dirty="0">
                    <a:ln w="0">
                      <a:noFill/>
                    </a:ln>
                    <a:solidFill>
                      <a:schemeClr val="tx1"/>
                    </a:solidFill>
                    <a:effectLst>
                      <a:outerShdw blurRad="38100" dist="25400" dir="5400000" algn="ctr" rotWithShape="0">
                        <a:srgbClr val="6E747A">
                          <a:alpha val="43000"/>
                        </a:srgbClr>
                      </a:outerShdw>
                    </a:effectLst>
                  </a:rPr>
                  <a:t> and </a:t>
                </a:r>
                <a14:m>
                  <m:oMath xmlns:m="http://schemas.openxmlformats.org/officeDocument/2006/math">
                    <m:sSub>
                      <m:sSubPr>
                        <m:ctrlPr>
                          <a:rPr lang="en-US" sz="1050" i="1">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i="1">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𝑅</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𝑦</m:t>
                        </m:r>
                      </m:sub>
                    </m:sSub>
                    <m:r>
                      <a:rPr lang="en-US" sz="1050" b="0" i="0"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 </m:t>
                    </m:r>
                  </m:oMath>
                </a14:m>
                <a:r>
                  <a:rPr lang="en-US" sz="1050" dirty="0">
                    <a:ln w="0">
                      <a:noFill/>
                    </a:ln>
                    <a:solidFill>
                      <a:schemeClr val="tx1"/>
                    </a:solidFill>
                    <a:effectLst>
                      <a:outerShdw blurRad="38100" dist="25400" dir="5400000" algn="ctr" rotWithShape="0">
                        <a:srgbClr val="6E747A">
                          <a:alpha val="43000"/>
                        </a:srgbClr>
                      </a:outerShdw>
                    </a:effectLst>
                  </a:rPr>
                  <a:t>by uniform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predominate natural frequency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ω</m:t>
                        </m:r>
                      </m:e>
                      <m:sub>
                        <m:r>
                          <a:rPr lang="en-US" sz="1050" b="0" i="1" smtClean="0">
                            <a:solidFill>
                              <a:schemeClr val="tx1"/>
                            </a:solidFill>
                            <a:latin typeface="Cambria Math" panose="02040503050406030204" pitchFamily="18" charset="0"/>
                          </a:rPr>
                          <m:t>𝑔</m:t>
                        </m:r>
                      </m:sub>
                    </m:sSub>
                    <m:r>
                      <a:rPr lang="en-US" sz="1050" b="0" i="1" smtClean="0">
                        <a:solidFill>
                          <a:schemeClr val="tx1"/>
                        </a:solidFill>
                        <a:latin typeface="Cambria Math" panose="02040503050406030204" pitchFamily="18" charset="0"/>
                      </a:rPr>
                      <m:t>/2</m:t>
                    </m:r>
                    <m:r>
                      <a:rPr lang="en-US" sz="1050" b="0" i="1" smtClean="0">
                        <a:solidFill>
                          <a:schemeClr val="tx1"/>
                        </a:solidFill>
                        <a:latin typeface="Cambria Math" panose="02040503050406030204" pitchFamily="18" charset="0"/>
                        <a:ea typeface="Cambria Math" panose="02040503050406030204" pitchFamily="18" charset="0"/>
                      </a:rPr>
                      <m:t>𝜋</m:t>
                    </m:r>
                  </m:oMath>
                </a14:m>
                <a:r>
                  <a:rPr lang="en-US" sz="1050" dirty="0">
                    <a:ln w="0">
                      <a:noFill/>
                    </a:ln>
                    <a:solidFill>
                      <a:schemeClr val="tx1"/>
                    </a:solidFill>
                    <a:effectLst>
                      <a:outerShdw blurRad="38100" dist="25400" dir="5400000" algn="ctr" rotWithShape="0">
                        <a:srgbClr val="6E747A">
                          <a:alpha val="43000"/>
                        </a:srgbClr>
                      </a:outerShdw>
                    </a:effectLst>
                  </a:rPr>
                  <a:t> by log-normal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Damping ratio of Hu model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𝑔</m:t>
                        </m:r>
                      </m:sub>
                    </m:sSub>
                  </m:oMath>
                </a14:m>
                <a:r>
                  <a:rPr lang="en-US" sz="1050" dirty="0">
                    <a:ln w="0">
                      <a:noFill/>
                    </a:ln>
                    <a:solidFill>
                      <a:schemeClr val="tx1"/>
                    </a:solidFill>
                    <a:effectLst>
                      <a:outerShdw blurRad="38100" dist="25400" dir="5400000" algn="ctr" rotWithShape="0">
                        <a:srgbClr val="6E747A">
                          <a:alpha val="43000"/>
                        </a:srgbClr>
                      </a:outerShdw>
                    </a:effectLst>
                  </a:rPr>
                  <a:t> is simplified as constant  [Zhu et al 2023, Abbiati et al 2021].</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For the building parameters, Young’s modulus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𝐸</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and damping ratio </a:t>
                </a:r>
                <a14:m>
                  <m:oMath xmlns:m="http://schemas.openxmlformats.org/officeDocument/2006/math">
                    <m:sSub>
                      <m:sSubPr>
                        <m:ctrlPr>
                          <a:rPr lang="en-US" sz="1050" i="1">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are idealized by normal and log-normal distribution, respectively. </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13" name="Rectangle: Rounded Corners 12">
                <a:extLst>
                  <a:ext uri="{FF2B5EF4-FFF2-40B4-BE49-F238E27FC236}">
                    <a16:creationId xmlns:a16="http://schemas.microsoft.com/office/drawing/2014/main" id="{0F7FF445-66B2-CDA6-4452-0CB50080A896}"/>
                  </a:ext>
                </a:extLst>
              </p:cNvPr>
              <p:cNvSpPr>
                <a:spLocks noRot="1" noChangeAspect="1" noMove="1" noResize="1" noEditPoints="1" noAdjustHandles="1" noChangeArrowheads="1" noChangeShapeType="1" noTextEdit="1"/>
              </p:cNvSpPr>
              <p:nvPr/>
            </p:nvSpPr>
            <p:spPr>
              <a:xfrm>
                <a:off x="288610" y="1273100"/>
                <a:ext cx="4953950" cy="3356633"/>
              </a:xfrm>
              <a:prstGeom prst="roundRect">
                <a:avLst>
                  <a:gd name="adj" fmla="val 7652"/>
                </a:avLst>
              </a:prstGeom>
              <a:blipFill>
                <a:blip r:embed="rId3"/>
                <a:stretch>
                  <a:fillRect b="-727"/>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0413DD2F-7F9F-2B35-1032-02255513F05A}"/>
              </a:ext>
            </a:extLst>
          </p:cNvPr>
          <p:cNvPicPr>
            <a:picLocks noChangeAspect="1"/>
          </p:cNvPicPr>
          <p:nvPr/>
        </p:nvPicPr>
        <p:blipFill>
          <a:blip r:embed="rId4"/>
          <a:stretch>
            <a:fillRect/>
          </a:stretch>
        </p:blipFill>
        <p:spPr>
          <a:xfrm>
            <a:off x="5333619" y="1628724"/>
            <a:ext cx="3678044" cy="1290742"/>
          </a:xfrm>
          <a:prstGeom prst="rect">
            <a:avLst/>
          </a:prstGeom>
        </p:spPr>
      </p:pic>
      <p:pic>
        <p:nvPicPr>
          <p:cNvPr id="17" name="Picture 16">
            <a:extLst>
              <a:ext uri="{FF2B5EF4-FFF2-40B4-BE49-F238E27FC236}">
                <a16:creationId xmlns:a16="http://schemas.microsoft.com/office/drawing/2014/main" id="{E3E606D0-5226-93E1-73CA-33FC8933D609}"/>
              </a:ext>
            </a:extLst>
          </p:cNvPr>
          <p:cNvPicPr>
            <a:picLocks noChangeAspect="1"/>
          </p:cNvPicPr>
          <p:nvPr/>
        </p:nvPicPr>
        <p:blipFill>
          <a:blip r:embed="rId5"/>
          <a:stretch>
            <a:fillRect/>
          </a:stretch>
        </p:blipFill>
        <p:spPr>
          <a:xfrm>
            <a:off x="5806059" y="3434346"/>
            <a:ext cx="2924622" cy="871007"/>
          </a:xfrm>
          <a:prstGeom prst="rect">
            <a:avLst/>
          </a:prstGeom>
        </p:spPr>
      </p:pic>
      <p:sp>
        <p:nvSpPr>
          <p:cNvPr id="2" name="Fußzeilenplatzhalter 4">
            <a:extLst>
              <a:ext uri="{FF2B5EF4-FFF2-40B4-BE49-F238E27FC236}">
                <a16:creationId xmlns:a16="http://schemas.microsoft.com/office/drawing/2014/main" id="{E8D190E6-3277-8914-E62E-A116C256062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917436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SPCE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55</a:t>
            </a:fld>
            <a:endParaRPr lang="de-DE" dirty="0"/>
          </a:p>
        </p:txBody>
      </p:sp>
      <p:pic>
        <p:nvPicPr>
          <p:cNvPr id="7" name="Graphic 6">
            <a:extLst>
              <a:ext uri="{FF2B5EF4-FFF2-40B4-BE49-F238E27FC236}">
                <a16:creationId xmlns:a16="http://schemas.microsoft.com/office/drawing/2014/main" id="{05890EF7-4D68-96D7-0B90-E4106A84ED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765" y="744903"/>
            <a:ext cx="5607377" cy="40097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57AC28-65FA-5C98-B641-D7F4B81AE953}"/>
                  </a:ext>
                </a:extLst>
              </p:cNvPr>
              <p:cNvSpPr txBox="1"/>
              <p:nvPr/>
            </p:nvSpPr>
            <p:spPr>
              <a:xfrm>
                <a:off x="372430" y="1424940"/>
                <a:ext cx="2774938" cy="2967672"/>
              </a:xfrm>
              <a:prstGeom prst="rect">
                <a:avLst/>
              </a:prstGeom>
              <a:noFill/>
            </p:spPr>
            <p:txBody>
              <a:bodyPr wrap="square" lIns="0" tIns="0" rIns="0" bIns="0" rtlCol="0">
                <a:spAutoFit/>
              </a:bodyPr>
              <a:lstStyle/>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Can capture not only the uncertainty form seismic parameter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oMath>
                </a14:m>
                <a:r>
                  <a:rPr lang="en-US" sz="1000" dirty="0">
                    <a:latin typeface="+mn-lt"/>
                  </a:rPr>
                  <a:t>, but also the </a:t>
                </a:r>
                <a:r>
                  <a:rPr lang="en-US" sz="1000" b="1" dirty="0">
                    <a:latin typeface="+mn-lt"/>
                  </a:rPr>
                  <a:t>unknown stochasticity in stochastic simulator</a:t>
                </a:r>
                <a:r>
                  <a:rPr lang="en-US" sz="1000" dirty="0">
                    <a:latin typeface="+mn-lt"/>
                  </a:rPr>
                  <a:t> </a:t>
                </a:r>
                <a:r>
                  <a:rPr lang="en-US" altLang="zh-TW" sz="1000" dirty="0">
                    <a:latin typeface="+mn-lt"/>
                  </a:rPr>
                  <a:t>(SMGMG) by latent variable </a:t>
                </a:r>
                <a14:m>
                  <m:oMath xmlns:m="http://schemas.openxmlformats.org/officeDocument/2006/math">
                    <m:r>
                      <a:rPr lang="en-US" altLang="zh-TW" sz="1000" b="0" i="1" smtClean="0">
                        <a:latin typeface="Cambria Math" panose="02040503050406030204" pitchFamily="18" charset="0"/>
                      </a:rPr>
                      <m:t>𝑍</m:t>
                    </m:r>
                  </m:oMath>
                </a14:m>
                <a:r>
                  <a:rPr lang="en-US" sz="1000" dirty="0">
                    <a:latin typeface="+mn-lt"/>
                  </a:rPr>
                  <a:t>.</a:t>
                </a:r>
              </a:p>
              <a:p>
                <a:pPr marL="342900" indent="-342900">
                  <a:lnSpc>
                    <a:spcPct val="114000"/>
                  </a:lnSpc>
                  <a:buFont typeface="+mj-lt"/>
                  <a:buAutoNum type="arabicPeriod"/>
                </a:pPr>
                <a:endParaRPr lang="en-US" sz="1000" b="1" dirty="0">
                  <a:latin typeface="+mn-lt"/>
                </a:endParaRPr>
              </a:p>
              <a:p>
                <a:pPr marL="342900" indent="-342900">
                  <a:lnSpc>
                    <a:spcPct val="114000"/>
                  </a:lnSpc>
                  <a:buFont typeface="+mj-lt"/>
                  <a:buAutoNum type="arabicPeriod"/>
                </a:pPr>
                <a:r>
                  <a:rPr lang="en-US" sz="1000" dirty="0">
                    <a:latin typeface="+mn-lt"/>
                  </a:rPr>
                  <a:t>The mean function, formed by PCE, is fitted by </a:t>
                </a:r>
                <a:r>
                  <a:rPr lang="en-US" sz="1000" b="1" dirty="0">
                    <a:latin typeface="+mn-lt"/>
                  </a:rPr>
                  <a:t>regression technique</a:t>
                </a:r>
                <a:r>
                  <a:rPr lang="en-US" sz="1000" dirty="0">
                    <a:latin typeface="+mn-lt"/>
                  </a:rPr>
                  <a:t>. Its coefficient sets is fitted by </a:t>
                </a:r>
                <a:r>
                  <a:rPr lang="en-US" sz="1000" b="1" dirty="0">
                    <a:latin typeface="+mn-lt"/>
                  </a:rPr>
                  <a:t>L-BFGS-B</a:t>
                </a:r>
                <a:r>
                  <a:rPr lang="en-US" sz="1000" dirty="0">
                    <a:latin typeface="+mn-lt"/>
                  </a:rPr>
                  <a:t>.</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The residuals (error) of mean function is fitted by normal distribution with standard deviation </a:t>
                </a:r>
                <a14:m>
                  <m:oMath xmlns:m="http://schemas.openxmlformats.org/officeDocument/2006/math">
                    <m:r>
                      <a:rPr lang="en-US" sz="1000" i="1" smtClean="0">
                        <a:latin typeface="Cambria Math" panose="02040503050406030204" pitchFamily="18" charset="0"/>
                        <a:ea typeface="Cambria Math" panose="02040503050406030204" pitchFamily="18" charset="0"/>
                      </a:rPr>
                      <m:t>𝜎</m:t>
                    </m:r>
                  </m:oMath>
                </a14:m>
                <a:r>
                  <a:rPr lang="en-US" sz="1000" dirty="0">
                    <a:latin typeface="+mn-lt"/>
                  </a:rPr>
                  <a:t> by </a:t>
                </a:r>
                <a:r>
                  <a:rPr lang="en-US" sz="1000" b="1" dirty="0">
                    <a:latin typeface="+mn-lt"/>
                  </a:rPr>
                  <a:t>maximum likelihood estimation using GP</a:t>
                </a: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Easy to apply global sensitivity analysis (GSA).</a:t>
                </a:r>
              </a:p>
            </p:txBody>
          </p:sp>
        </mc:Choice>
        <mc:Fallback xmlns="">
          <p:sp>
            <p:nvSpPr>
              <p:cNvPr id="8" name="TextBox 7">
                <a:extLst>
                  <a:ext uri="{FF2B5EF4-FFF2-40B4-BE49-F238E27FC236}">
                    <a16:creationId xmlns:a16="http://schemas.microsoft.com/office/drawing/2014/main" id="{8657AC28-65FA-5C98-B641-D7F4B81AE953}"/>
                  </a:ext>
                </a:extLst>
              </p:cNvPr>
              <p:cNvSpPr txBox="1">
                <a:spLocks noRot="1" noChangeAspect="1" noMove="1" noResize="1" noEditPoints="1" noAdjustHandles="1" noChangeArrowheads="1" noChangeShapeType="1" noTextEdit="1"/>
              </p:cNvSpPr>
              <p:nvPr/>
            </p:nvSpPr>
            <p:spPr>
              <a:xfrm>
                <a:off x="372430" y="1424940"/>
                <a:ext cx="2774938" cy="2967672"/>
              </a:xfrm>
              <a:prstGeom prst="rect">
                <a:avLst/>
              </a:prstGeom>
              <a:blipFill>
                <a:blip r:embed="rId5"/>
                <a:stretch>
                  <a:fillRect l="-2637" b="-1437"/>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FD8859D0-D75A-E394-F9F4-C2EB4E55BB0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120443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Global sensitivity analysis: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56</a:t>
            </a:fld>
            <a:endParaRPr lang="de-D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B14179-B92E-0794-7314-9BD44CA92FE9}"/>
                  </a:ext>
                </a:extLst>
              </p:cNvPr>
              <p:cNvSpPr txBox="1"/>
              <p:nvPr/>
            </p:nvSpPr>
            <p:spPr>
              <a:xfrm>
                <a:off x="311162" y="1328467"/>
                <a:ext cx="3795710" cy="2999154"/>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is the most significant parameters in all directions</a:t>
                </a:r>
              </a:p>
              <a:p>
                <a:pPr marL="285750" indent="-285750">
                  <a:lnSpc>
                    <a:spcPct val="150000"/>
                  </a:lnSpc>
                  <a:buFont typeface="Arial" panose="020B0604020202020204" pitchFamily="34" charset="0"/>
                  <a:buChar char="•"/>
                </a:pPr>
                <a:r>
                  <a:rPr lang="en-US" sz="1000" dirty="0">
                    <a:latin typeface="+mn-lt"/>
                  </a:rPr>
                  <a:t>In SBGMG, R equals to </a:t>
                </a:r>
                <a14:m>
                  <m:oMath xmlns:m="http://schemas.openxmlformats.org/officeDocument/2006/math">
                    <m:rad>
                      <m:radPr>
                        <m:degHide m:val="on"/>
                        <m:ctrlPr>
                          <a:rPr lang="en-US" sz="1000" i="1" smtClean="0">
                            <a:latin typeface="Cambria Math" panose="02040503050406030204" pitchFamily="18" charset="0"/>
                            <a:ea typeface="Cambria Math" panose="02040503050406030204" pitchFamily="18" charset="0"/>
                          </a:rPr>
                        </m:ctrlPr>
                      </m:radPr>
                      <m:deg/>
                      <m:e>
                        <m:sSubSup>
                          <m:sSubSupPr>
                            <m:ctrlPr>
                              <a:rPr lang="en-US" sz="1000" i="1" smtClean="0">
                                <a:latin typeface="Cambria Math" panose="02040503050406030204" pitchFamily="18" charset="0"/>
                                <a:ea typeface="Cambria Math" panose="02040503050406030204" pitchFamily="18" charset="0"/>
                              </a:rPr>
                            </m:ctrlPr>
                          </m:sSubSupPr>
                          <m:e>
                            <m:r>
                              <a:rPr lang="en-US" sz="1000" b="0" i="1" smtClean="0">
                                <a:latin typeface="Cambria Math" panose="02040503050406030204" pitchFamily="18" charset="0"/>
                                <a:ea typeface="Cambria Math" panose="02040503050406030204" pitchFamily="18" charset="0"/>
                              </a:rPr>
                              <m:t>𝑅</m:t>
                            </m:r>
                          </m:e>
                          <m:sub>
                            <m:r>
                              <a:rPr lang="en-US" sz="1000" b="0" i="1" smtClean="0">
                                <a:latin typeface="Cambria Math" panose="02040503050406030204" pitchFamily="18" charset="0"/>
                                <a:ea typeface="Cambria Math" panose="02040503050406030204" pitchFamily="18" charset="0"/>
                              </a:rPr>
                              <m:t>𝑥</m:t>
                            </m:r>
                          </m:sub>
                          <m:sup>
                            <m:r>
                              <a:rPr lang="en-US" sz="1000" b="0" i="1" smtClean="0">
                                <a:latin typeface="Cambria Math" panose="02040503050406030204" pitchFamily="18" charset="0"/>
                                <a:ea typeface="Cambria Math" panose="02040503050406030204" pitchFamily="18" charset="0"/>
                              </a:rPr>
                              <m:t>2</m:t>
                            </m:r>
                          </m:sup>
                        </m:sSubSup>
                        <m:r>
                          <a:rPr lang="en-US" sz="1000" b="0" i="1" smtClean="0">
                            <a:latin typeface="Cambria Math" panose="02040503050406030204" pitchFamily="18" charset="0"/>
                            <a:ea typeface="Cambria Math" panose="02040503050406030204" pitchFamily="18" charset="0"/>
                          </a:rPr>
                          <m:t>+ </m:t>
                        </m:r>
                        <m:sSubSup>
                          <m:sSubSupPr>
                            <m:ctrlPr>
                              <a:rPr lang="en-US" sz="1000" b="0" i="1" smtClean="0">
                                <a:latin typeface="Cambria Math" panose="02040503050406030204" pitchFamily="18" charset="0"/>
                                <a:ea typeface="Cambria Math" panose="02040503050406030204" pitchFamily="18" charset="0"/>
                              </a:rPr>
                            </m:ctrlPr>
                          </m:sSubSupPr>
                          <m:e>
                            <m:r>
                              <a:rPr lang="en-US" sz="1000" b="0" i="1" smtClean="0">
                                <a:latin typeface="Cambria Math" panose="02040503050406030204" pitchFamily="18" charset="0"/>
                                <a:ea typeface="Cambria Math" panose="02040503050406030204" pitchFamily="18" charset="0"/>
                              </a:rPr>
                              <m:t>𝑅</m:t>
                            </m:r>
                          </m:e>
                          <m:sub>
                            <m:r>
                              <a:rPr lang="en-US" sz="1000" b="0" i="1" smtClean="0">
                                <a:latin typeface="Cambria Math" panose="02040503050406030204" pitchFamily="18" charset="0"/>
                                <a:ea typeface="Cambria Math" panose="02040503050406030204" pitchFamily="18" charset="0"/>
                              </a:rPr>
                              <m:t>𝑦</m:t>
                            </m:r>
                          </m:sub>
                          <m:sup>
                            <m:r>
                              <a:rPr lang="en-US" sz="1000" b="0" i="1" smtClean="0">
                                <a:latin typeface="Cambria Math" panose="02040503050406030204" pitchFamily="18" charset="0"/>
                                <a:ea typeface="Cambria Math" panose="02040503050406030204" pitchFamily="18" charset="0"/>
                              </a:rPr>
                              <m:t>2</m:t>
                            </m:r>
                          </m:sup>
                        </m:sSubSup>
                      </m:e>
                    </m:rad>
                  </m:oMath>
                </a14:m>
                <a:r>
                  <a:rPr lang="en-US" sz="1000" dirty="0">
                    <a:latin typeface="+mn-lt"/>
                  </a:rPr>
                  <a:t>, both of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𝑥</m:t>
                        </m:r>
                      </m:sub>
                    </m:sSub>
                    <m:r>
                      <a:rPr lang="en-US" sz="1000" b="0" i="1" smtClean="0">
                        <a:latin typeface="Cambria Math" panose="02040503050406030204" pitchFamily="18" charset="0"/>
                      </a:rPr>
                      <m:t> </m:t>
                    </m:r>
                  </m:oMath>
                </a14:m>
                <a:r>
                  <a:rPr lang="en-US" sz="1000" dirty="0">
                    <a:latin typeface="+mn-lt"/>
                  </a:rPr>
                  <a:t>and</a:t>
                </a:r>
                <a:r>
                  <a:rPr lang="en-US" sz="1000" dirty="0"/>
                  <a:t>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b="0" i="1" smtClean="0">
                            <a:latin typeface="Cambria Math" panose="02040503050406030204" pitchFamily="18" charset="0"/>
                          </a:rPr>
                          <m:t>𝑦</m:t>
                        </m:r>
                      </m:sub>
                    </m:sSub>
                  </m:oMath>
                </a14:m>
                <a:r>
                  <a:rPr lang="en-US" sz="1000" dirty="0">
                    <a:latin typeface="+mn-lt"/>
                  </a:rPr>
                  <a:t> are followed </a:t>
                </a:r>
                <a:r>
                  <a:rPr lang="en-US" sz="1000" b="1" dirty="0">
                    <a:latin typeface="+mn-lt"/>
                  </a:rPr>
                  <a:t>uniform distribution</a:t>
                </a:r>
                <a:r>
                  <a:rPr lang="en-US" sz="1000" dirty="0">
                    <a:latin typeface="+mn-lt"/>
                  </a:rPr>
                  <a:t>, therefore they show the similar significant.</a:t>
                </a:r>
              </a:p>
              <a:p>
                <a:pPr marL="285750" indent="-285750">
                  <a:lnSpc>
                    <a:spcPct val="150000"/>
                  </a:lnSpc>
                  <a:buFont typeface="Arial" panose="020B0604020202020204" pitchFamily="34" charset="0"/>
                  <a:buChar char="•"/>
                </a:pPr>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In y direction, </a:t>
                </a:r>
                <a14:m>
                  <m:oMath xmlns:m="http://schemas.openxmlformats.org/officeDocument/2006/math">
                    <m:sSub>
                      <m:sSubPr>
                        <m:ctrlPr>
                          <a:rPr lang="en-US" sz="1000" i="1" smtClean="0">
                            <a:latin typeface="Cambria Math" panose="02040503050406030204" pitchFamily="18" charset="0"/>
                          </a:rPr>
                        </m:ctrlPr>
                      </m:sSubPr>
                      <m:e>
                        <m:r>
                          <a:rPr lang="en-US"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/2</m:t>
                    </m:r>
                    <m:r>
                      <a:rPr lang="en-US" sz="1000" b="0" i="1" smtClean="0">
                        <a:latin typeface="Cambria Math" panose="02040503050406030204" pitchFamily="18" charset="0"/>
                        <a:ea typeface="Cambria Math" panose="02040503050406030204" pitchFamily="18" charset="0"/>
                      </a:rPr>
                      <m:t>𝜋</m:t>
                    </m:r>
                  </m:oMath>
                </a14:m>
                <a:r>
                  <a:rPr lang="en-US" sz="1000" dirty="0">
                    <a:latin typeface="+mn-lt"/>
                  </a:rPr>
                  <a:t> is second significant parameter, this might be due to the large gradient of FRF closed to building’s natural  frequency. </a:t>
                </a:r>
              </a:p>
              <a:p>
                <a:pPr marL="285750" indent="-285750">
                  <a:lnSpc>
                    <a:spcPct val="150000"/>
                  </a:lnSpc>
                  <a:buFont typeface="Arial" panose="020B0604020202020204" pitchFamily="34" charset="0"/>
                  <a:buChar char="•"/>
                </a:pPr>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Overall, </a:t>
                </a:r>
                <a:r>
                  <a:rPr lang="en-US" altLang="zh-TW" sz="1000" dirty="0">
                    <a:latin typeface="+mn-lt"/>
                  </a:rPr>
                  <a:t>I</a:t>
                </a:r>
                <a:r>
                  <a:rPr lang="en-US" sz="1000" dirty="0">
                    <a:latin typeface="+mn-lt"/>
                  </a:rPr>
                  <a:t> still treat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as the top two significant parameters since they affect the PGA of ground motion explicitly. </a:t>
                </a:r>
              </a:p>
            </p:txBody>
          </p:sp>
        </mc:Choice>
        <mc:Fallback xmlns="">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1162" y="1328467"/>
                <a:ext cx="3795710" cy="2999154"/>
              </a:xfrm>
              <a:prstGeom prst="rect">
                <a:avLst/>
              </a:prstGeom>
              <a:blipFill>
                <a:blip r:embed="rId3"/>
                <a:stretch>
                  <a:fillRect l="-1926" r="-2568" b="-1423"/>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F46353EE-8CEA-BE2E-5CB1-0CA13EC8F5E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045" r="6045" b="4500"/>
          <a:stretch/>
        </p:blipFill>
        <p:spPr>
          <a:xfrm>
            <a:off x="4114800" y="525270"/>
            <a:ext cx="4099560" cy="4262809"/>
          </a:xfrm>
          <a:prstGeom prst="rect">
            <a:avLst/>
          </a:prstGeom>
        </p:spPr>
      </p:pic>
      <p:sp>
        <p:nvSpPr>
          <p:cNvPr id="2" name="Fußzeilenplatzhalter 4">
            <a:extLst>
              <a:ext uri="{FF2B5EF4-FFF2-40B4-BE49-F238E27FC236}">
                <a16:creationId xmlns:a16="http://schemas.microsoft.com/office/drawing/2014/main" id="{4D6D0E5E-1062-94D8-4AA5-9AA8247719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376285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Validation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57</a:t>
            </a:fld>
            <a:endParaRPr lang="de-DE" dirty="0"/>
          </a:p>
        </p:txBody>
      </p:sp>
      <p:pic>
        <p:nvPicPr>
          <p:cNvPr id="9" name="Graphic 8">
            <a:extLst>
              <a:ext uri="{FF2B5EF4-FFF2-40B4-BE49-F238E27FC236}">
                <a16:creationId xmlns:a16="http://schemas.microsoft.com/office/drawing/2014/main" id="{F4E790CC-A657-E604-5E82-BE98C5B4E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94" y="1401427"/>
            <a:ext cx="4042410" cy="3031808"/>
          </a:xfrm>
          <a:prstGeom prst="rect">
            <a:avLst/>
          </a:prstGeom>
        </p:spPr>
      </p:pic>
      <p:pic>
        <p:nvPicPr>
          <p:cNvPr id="13" name="Graphic 12">
            <a:extLst>
              <a:ext uri="{FF2B5EF4-FFF2-40B4-BE49-F238E27FC236}">
                <a16:creationId xmlns:a16="http://schemas.microsoft.com/office/drawing/2014/main" id="{4842976A-45E0-8D44-1967-A791484479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858461"/>
            <a:ext cx="4105506" cy="3929618"/>
          </a:xfrm>
          <a:prstGeom prst="rect">
            <a:avLst/>
          </a:prstGeom>
        </p:spPr>
      </p:pic>
      <p:sp>
        <p:nvSpPr>
          <p:cNvPr id="21" name="TextBox 20">
            <a:extLst>
              <a:ext uri="{FF2B5EF4-FFF2-40B4-BE49-F238E27FC236}">
                <a16:creationId xmlns:a16="http://schemas.microsoft.com/office/drawing/2014/main" id="{83DAFBB9-BA63-3C30-7165-240B92B5B2AD}"/>
              </a:ext>
            </a:extLst>
          </p:cNvPr>
          <p:cNvSpPr txBox="1"/>
          <p:nvPr/>
        </p:nvSpPr>
        <p:spPr>
          <a:xfrm>
            <a:off x="1826460" y="4514156"/>
            <a:ext cx="1175002"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200" dirty="0">
                <a:latin typeface="+mn-lt"/>
              </a:rPr>
              <a:t>Global validation</a:t>
            </a:r>
          </a:p>
        </p:txBody>
      </p:sp>
      <p:sp>
        <p:nvSpPr>
          <p:cNvPr id="24" name="TextBox 23">
            <a:extLst>
              <a:ext uri="{FF2B5EF4-FFF2-40B4-BE49-F238E27FC236}">
                <a16:creationId xmlns:a16="http://schemas.microsoft.com/office/drawing/2014/main" id="{2A601F99-9E58-4E9E-EEEF-FB0B2E33A0D1}"/>
              </a:ext>
            </a:extLst>
          </p:cNvPr>
          <p:cNvSpPr txBox="1"/>
          <p:nvPr/>
        </p:nvSpPr>
        <p:spPr>
          <a:xfrm>
            <a:off x="6179625" y="4514156"/>
            <a:ext cx="1098058"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200" dirty="0">
                <a:latin typeface="+mn-lt"/>
              </a:rPr>
              <a:t>Local validation</a:t>
            </a:r>
          </a:p>
        </p:txBody>
      </p:sp>
      <p:sp>
        <p:nvSpPr>
          <p:cNvPr id="6" name="Fußzeilenplatzhalter 4">
            <a:extLst>
              <a:ext uri="{FF2B5EF4-FFF2-40B4-BE49-F238E27FC236}">
                <a16:creationId xmlns:a16="http://schemas.microsoft.com/office/drawing/2014/main" id="{A5822A88-E7FD-9BEB-095F-E85E74B14E0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461172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D348013-ED0F-B6E1-8C0D-20CF3D0C6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474" y="2243181"/>
            <a:ext cx="3076760" cy="230757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altLang="zh-TW" sz="2000" dirty="0"/>
              <a:t>SPCE</a:t>
            </a:r>
            <a:r>
              <a:rPr lang="zh-TW" altLang="en-US" sz="2000" dirty="0"/>
              <a:t> </a:t>
            </a:r>
            <a:r>
              <a:rPr lang="en-US" altLang="zh-TW" sz="2000" dirty="0"/>
              <a:t>convergence and training time</a:t>
            </a:r>
            <a:endParaRPr lang="en-US" sz="20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58</a:t>
            </a:fld>
            <a:endParaRPr lang="de-DE" dirty="0"/>
          </a:p>
        </p:txBody>
      </p:sp>
      <p:pic>
        <p:nvPicPr>
          <p:cNvPr id="6" name="Graphic 5">
            <a:extLst>
              <a:ext uri="{FF2B5EF4-FFF2-40B4-BE49-F238E27FC236}">
                <a16:creationId xmlns:a16="http://schemas.microsoft.com/office/drawing/2014/main" id="{F9481D72-B2AC-3D5F-98DE-A7B8430609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7168" y="2255520"/>
            <a:ext cx="3060308" cy="2295231"/>
          </a:xfrm>
          <a:prstGeom prst="rect">
            <a:avLst/>
          </a:prstGeom>
        </p:spPr>
      </p:pic>
      <p:cxnSp>
        <p:nvCxnSpPr>
          <p:cNvPr id="14" name="Straight Connector 13">
            <a:extLst>
              <a:ext uri="{FF2B5EF4-FFF2-40B4-BE49-F238E27FC236}">
                <a16:creationId xmlns:a16="http://schemas.microsoft.com/office/drawing/2014/main" id="{F104658F-C816-40CF-7EB7-DF28143C2C5C}"/>
              </a:ext>
            </a:extLst>
          </p:cNvPr>
          <p:cNvCxnSpPr>
            <a:cxnSpLocks/>
          </p:cNvCxnSpPr>
          <p:nvPr/>
        </p:nvCxnSpPr>
        <p:spPr>
          <a:xfrm>
            <a:off x="1522728" y="3171706"/>
            <a:ext cx="2369187" cy="0"/>
          </a:xfrm>
          <a:prstGeom prst="line">
            <a:avLst/>
          </a:prstGeom>
          <a:ln w="9525">
            <a:solidFill>
              <a:srgbClr val="FF0000"/>
            </a:solidFill>
            <a:prstDash val="lgDashDot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E17B4B5-21EB-4539-6340-EAFFD90F614D}"/>
                  </a:ext>
                </a:extLst>
              </p:cNvPr>
              <p:cNvSpPr txBox="1"/>
              <p:nvPr/>
            </p:nvSpPr>
            <p:spPr>
              <a:xfrm>
                <a:off x="319090" y="1130677"/>
                <a:ext cx="6227667" cy="1087670"/>
              </a:xfrm>
              <a:prstGeom prst="rect">
                <a:avLst/>
              </a:prstGeom>
              <a:noFill/>
            </p:spPr>
            <p:txBody>
              <a:bodyPr wrap="none" lIns="0" tIns="0" rIns="0" bIns="0" rtlCol="0">
                <a:spAutoFit/>
              </a:bodyPr>
              <a:lstStyle/>
              <a:p>
                <a:pPr marL="285750" indent="-285750">
                  <a:lnSpc>
                    <a:spcPct val="200000"/>
                  </a:lnSpc>
                  <a:buFont typeface="Arial" panose="020B0604020202020204" pitchFamily="34" charset="0"/>
                  <a:buChar char="•"/>
                </a:pPr>
                <a:r>
                  <a:rPr lang="en-US" altLang="zh-TW" sz="1000" dirty="0">
                    <a:latin typeface="+mn-lt"/>
                  </a:rPr>
                  <a:t>Satisfactory accuracy is assumed to be reached when </a:t>
                </a:r>
                <a14:m>
                  <m:oMath xmlns:m="http://schemas.openxmlformats.org/officeDocument/2006/math">
                    <m:r>
                      <a:rPr lang="en-US" altLang="zh-TW" sz="1000" b="1" i="0" smtClean="0">
                        <a:latin typeface="Cambria Math" panose="02040503050406030204" pitchFamily="18" charset="0"/>
                      </a:rPr>
                      <m:t>𝐄</m:t>
                    </m:r>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m:t>
                        </m:r>
                        <m:r>
                          <a:rPr lang="zh-TW" altLang="en-US" sz="1000" i="1" smtClean="0">
                            <a:latin typeface="Cambria Math" panose="02040503050406030204" pitchFamily="18" charset="0"/>
                          </a:rPr>
                          <m:t>𝜖</m:t>
                        </m:r>
                      </m:e>
                      <m:sub>
                        <m:r>
                          <a:rPr lang="en-US" altLang="zh-TW" sz="1000" b="0" i="1" smtClean="0">
                            <a:latin typeface="Cambria Math" panose="02040503050406030204" pitchFamily="18" charset="0"/>
                          </a:rPr>
                          <m:t>𝑣𝑎𝑙</m:t>
                        </m:r>
                      </m:sub>
                    </m:sSub>
                    <m:r>
                      <a:rPr lang="en-US" altLang="zh-TW" sz="1000" b="0" i="1" smtClean="0">
                        <a:latin typeface="Cambria Math" panose="02040503050406030204" pitchFamily="18" charset="0"/>
                      </a:rPr>
                      <m:t>] </m:t>
                    </m:r>
                    <m:r>
                      <a:rPr lang="en-US" altLang="zh-TW" sz="1000" b="0" i="1" smtClean="0">
                        <a:latin typeface="Cambria Math" panose="02040503050406030204" pitchFamily="18" charset="0"/>
                        <a:ea typeface="Cambria Math" panose="02040503050406030204" pitchFamily="18" charset="0"/>
                      </a:rPr>
                      <m:t>≤0.05,  </m:t>
                    </m:r>
                    <m:r>
                      <a:rPr lang="en-US" altLang="zh-TW" sz="1000" b="0" i="1" smtClean="0">
                        <a:latin typeface="Cambria Math" panose="02040503050406030204" pitchFamily="18" charset="0"/>
                        <a:ea typeface="Cambria Math" panose="02040503050406030204" pitchFamily="18" charset="0"/>
                      </a:rPr>
                      <m:t>𝑤h𝑒𝑟𝑒</m:t>
                    </m:r>
                    <m:r>
                      <a:rPr lang="en-US" altLang="zh-TW" sz="1000" b="0" i="1" smtClean="0">
                        <a:latin typeface="Cambria Math" panose="02040503050406030204" pitchFamily="18" charset="0"/>
                        <a:ea typeface="Cambria Math" panose="02040503050406030204" pitchFamily="18" charset="0"/>
                      </a:rPr>
                      <m:t>  </m:t>
                    </m:r>
                    <m:sSub>
                      <m:sSubPr>
                        <m:ctrlPr>
                          <a:rPr lang="en-US" altLang="zh-TW" sz="1000" b="0" i="1" smtClean="0">
                            <a:latin typeface="Cambria Math" panose="02040503050406030204" pitchFamily="18" charset="0"/>
                            <a:ea typeface="Cambria Math" panose="02040503050406030204" pitchFamily="18" charset="0"/>
                          </a:rPr>
                        </m:ctrlPr>
                      </m:sSubPr>
                      <m:e>
                        <m:r>
                          <a:rPr lang="zh-TW" altLang="en-US" sz="1000" b="0" i="1" smtClean="0">
                            <a:latin typeface="Cambria Math" panose="02040503050406030204" pitchFamily="18" charset="0"/>
                            <a:ea typeface="Cambria Math" panose="02040503050406030204" pitchFamily="18" charset="0"/>
                          </a:rPr>
                          <m:t>𝜖</m:t>
                        </m:r>
                      </m:e>
                      <m:sub>
                        <m:r>
                          <a:rPr lang="en-US" altLang="zh-TW" sz="1000" b="0" i="1" smtClean="0">
                            <a:latin typeface="Cambria Math" panose="02040503050406030204" pitchFamily="18" charset="0"/>
                            <a:ea typeface="Cambria Math" panose="02040503050406030204" pitchFamily="18" charset="0"/>
                          </a:rPr>
                          <m:t>𝑣𝑎𝑙</m:t>
                        </m:r>
                      </m:sub>
                    </m:sSub>
                    <m:r>
                      <a:rPr lang="en-US" altLang="zh-TW" sz="1000" b="0" i="1" smtClean="0">
                        <a:latin typeface="Cambria Math" panose="02040503050406030204" pitchFamily="18" charset="0"/>
                        <a:ea typeface="Cambria Math" panose="02040503050406030204" pitchFamily="18" charset="0"/>
                      </a:rPr>
                      <m:t>=</m:t>
                    </m:r>
                    <m:f>
                      <m:fPr>
                        <m:ctrlPr>
                          <a:rPr lang="en-US" altLang="zh-TW" sz="1000" b="0" i="1" smtClean="0">
                            <a:latin typeface="Cambria Math" panose="02040503050406030204" pitchFamily="18" charset="0"/>
                            <a:ea typeface="Cambria Math" panose="02040503050406030204" pitchFamily="18" charset="0"/>
                          </a:rPr>
                        </m:ctrlPr>
                      </m:fPr>
                      <m:num>
                        <m:r>
                          <a:rPr lang="en-US" altLang="zh-TW" sz="1000" b="1" i="0" smtClean="0">
                            <a:latin typeface="Cambria Math" panose="02040503050406030204" pitchFamily="18" charset="0"/>
                            <a:ea typeface="Cambria Math" panose="02040503050406030204" pitchFamily="18" charset="0"/>
                          </a:rPr>
                          <m:t>𝐄</m:t>
                        </m:r>
                        <m:r>
                          <a:rPr lang="en-US" altLang="zh-TW" sz="1000" b="0" i="1" smtClean="0">
                            <a:latin typeface="Cambria Math" panose="02040503050406030204" pitchFamily="18" charset="0"/>
                            <a:ea typeface="Cambria Math" panose="02040503050406030204" pitchFamily="18" charset="0"/>
                          </a:rPr>
                          <m:t>[</m:t>
                        </m:r>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𝑑</m:t>
                            </m:r>
                          </m:e>
                          <m:sub>
                            <m:r>
                              <a:rPr lang="en-US" altLang="zh-TW" sz="1000" b="0" i="1" smtClean="0">
                                <a:latin typeface="Cambria Math" panose="02040503050406030204" pitchFamily="18" charset="0"/>
                                <a:ea typeface="Cambria Math" panose="02040503050406030204" pitchFamily="18" charset="0"/>
                              </a:rPr>
                              <m:t>𝑤𝑠</m:t>
                            </m:r>
                          </m:sub>
                          <m:sup>
                            <m:r>
                              <a:rPr lang="en-US" altLang="zh-TW" sz="1000" b="0" i="1" smtClean="0">
                                <a:latin typeface="Cambria Math" panose="02040503050406030204" pitchFamily="18" charset="0"/>
                                <a:ea typeface="Cambria Math" panose="02040503050406030204" pitchFamily="18" charset="0"/>
                              </a:rPr>
                              <m:t>2</m:t>
                            </m:r>
                          </m:sup>
                        </m:sSubSup>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r>
                              <a:rPr lang="en-US" altLang="zh-TW" sz="1000" b="0" i="1" smtClean="0">
                                <a:latin typeface="Cambria Math" panose="02040503050406030204" pitchFamily="18" charset="0"/>
                                <a:ea typeface="Cambria Math" panose="02040503050406030204" pitchFamily="18" charset="0"/>
                              </a:rPr>
                              <m:t>𝑌</m:t>
                            </m:r>
                          </m:e>
                          <m:sub>
                            <m:r>
                              <a:rPr lang="en-US" altLang="zh-TW" sz="1000" b="0" i="1" smtClean="0">
                                <a:latin typeface="Cambria Math" panose="02040503050406030204" pitchFamily="18" charset="0"/>
                                <a:ea typeface="Cambria Math" panose="02040503050406030204" pitchFamily="18" charset="0"/>
                              </a:rPr>
                              <m:t>𝑥</m:t>
                            </m:r>
                          </m:sub>
                        </m:sSub>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acc>
                              <m:accPr>
                                <m:chr m:val="̂"/>
                                <m:ctrlPr>
                                  <a:rPr lang="en-US" altLang="zh-TW" sz="1000" i="1" smtClean="0">
                                    <a:latin typeface="Cambria Math" panose="02040503050406030204" pitchFamily="18" charset="0"/>
                                    <a:ea typeface="Cambria Math" panose="02040503050406030204" pitchFamily="18" charset="0"/>
                                  </a:rPr>
                                </m:ctrlPr>
                              </m:accPr>
                              <m:e>
                                <m:r>
                                  <a:rPr lang="en-US" altLang="zh-TW" sz="1000" b="0" i="1" smtClean="0">
                                    <a:latin typeface="Cambria Math" panose="02040503050406030204" pitchFamily="18" charset="0"/>
                                    <a:ea typeface="Cambria Math" panose="02040503050406030204" pitchFamily="18" charset="0"/>
                                  </a:rPr>
                                  <m:t>𝑌</m:t>
                                </m:r>
                              </m:e>
                            </m:acc>
                          </m:e>
                          <m:sub>
                            <m:r>
                              <a:rPr lang="en-US" altLang="zh-TW" sz="1000" b="0" i="1" smtClean="0">
                                <a:latin typeface="Cambria Math" panose="02040503050406030204" pitchFamily="18" charset="0"/>
                                <a:ea typeface="Cambria Math" panose="02040503050406030204" pitchFamily="18" charset="0"/>
                              </a:rPr>
                              <m:t>𝑋</m:t>
                            </m:r>
                          </m:sub>
                        </m:sSub>
                        <m:r>
                          <a:rPr lang="en-US" altLang="zh-TW" sz="1000" b="0" i="1" smtClean="0">
                            <a:latin typeface="Cambria Math" panose="02040503050406030204" pitchFamily="18" charset="0"/>
                            <a:ea typeface="Cambria Math" panose="02040503050406030204" pitchFamily="18" charset="0"/>
                          </a:rPr>
                          <m:t>)]</m:t>
                        </m:r>
                      </m:num>
                      <m:den>
                        <m:r>
                          <a:rPr lang="en-US" altLang="zh-TW" sz="1000" b="0" i="1" smtClean="0">
                            <a:latin typeface="Cambria Math" panose="02040503050406030204" pitchFamily="18" charset="0"/>
                            <a:ea typeface="Cambria Math" panose="02040503050406030204" pitchFamily="18" charset="0"/>
                          </a:rPr>
                          <m:t>𝑉𝑎𝑟</m:t>
                        </m:r>
                        <m:r>
                          <a:rPr lang="en-US" altLang="zh-TW" sz="1000" b="0" i="1" smtClean="0">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𝑌</m:t>
                        </m:r>
                        <m:r>
                          <a:rPr lang="en-US" altLang="zh-TW" sz="1000" b="0" i="1" smtClean="0">
                            <a:latin typeface="Cambria Math" panose="02040503050406030204" pitchFamily="18" charset="0"/>
                            <a:ea typeface="Cambria Math" panose="02040503050406030204" pitchFamily="18" charset="0"/>
                          </a:rPr>
                          <m:t>]</m:t>
                        </m:r>
                      </m:den>
                    </m:f>
                  </m:oMath>
                </a14:m>
                <a:endParaRPr lang="en-US" altLang="zh-TW" sz="1000" b="0" i="1" dirty="0">
                  <a:latin typeface="Cambria Math" panose="02040503050406030204" pitchFamily="18" charset="0"/>
                  <a:ea typeface="Cambria Math" panose="02040503050406030204" pitchFamily="18" charset="0"/>
                </a:endParaRPr>
              </a:p>
              <a:p>
                <a:pPr marL="285750" indent="-285750">
                  <a:lnSpc>
                    <a:spcPct val="200000"/>
                  </a:lnSpc>
                  <a:buFont typeface="Arial" panose="020B0604020202020204" pitchFamily="34" charset="0"/>
                  <a:buChar char="•"/>
                </a:pPr>
                <a:r>
                  <a:rPr lang="en-US" altLang="zh-TW" sz="1000" b="0" dirty="0"/>
                  <a:t>To speed up the training, the self-written SPCE using </a:t>
                </a:r>
                <a:r>
                  <a:rPr lang="en-US" altLang="zh-TW" sz="1000" b="1" dirty="0"/>
                  <a:t>parallel programming </a:t>
                </a:r>
                <a:r>
                  <a:rPr lang="en-US" altLang="zh-TW" sz="1000" b="0" dirty="0"/>
                  <a:t>technique for GP. (6 cores).</a:t>
                </a:r>
              </a:p>
              <a:p>
                <a:pPr marL="285750" indent="-285750">
                  <a:lnSpc>
                    <a:spcPct val="200000"/>
                  </a:lnSpc>
                  <a:buFont typeface="Arial" panose="020B0604020202020204" pitchFamily="34" charset="0"/>
                  <a:buChar char="•"/>
                </a:pPr>
                <a:r>
                  <a:rPr lang="en-US" sz="1000" dirty="0">
                    <a:latin typeface="+mn-lt"/>
                  </a:rPr>
                  <a:t>If </a:t>
                </a:r>
                <a14:m>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𝑞</m:t>
                        </m:r>
                      </m:e>
                      <m:sub>
                        <m:r>
                          <a:rPr lang="en-US" sz="1000" b="0" i="1" smtClean="0">
                            <a:latin typeface="Cambria Math" panose="02040503050406030204" pitchFamily="18" charset="0"/>
                          </a:rPr>
                          <m:t>𝑛𝑜𝑟𝑚</m:t>
                        </m:r>
                        <m:r>
                          <a:rPr lang="en-US" sz="1000" b="0" i="1" smtClean="0">
                            <a:latin typeface="Cambria Math" panose="02040503050406030204" pitchFamily="18" charset="0"/>
                          </a:rPr>
                          <m:t> </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4, 1</m:t>
                        </m:r>
                      </m:e>
                    </m:d>
                  </m:oMath>
                </a14:m>
                <a:r>
                  <a:rPr lang="en-US" sz="1000" dirty="0">
                    <a:latin typeface="+mn-lt"/>
                  </a:rPr>
                  <a:t> and N = 400,  using 6 cores can reduce the training time from appr. 6.8 hrs. to 1.8 hrs. </a:t>
                </a:r>
              </a:p>
            </p:txBody>
          </p:sp>
        </mc:Choice>
        <mc:Fallback xmlns="">
          <p:sp>
            <p:nvSpPr>
              <p:cNvPr id="15" name="TextBox 14">
                <a:extLst>
                  <a:ext uri="{FF2B5EF4-FFF2-40B4-BE49-F238E27FC236}">
                    <a16:creationId xmlns:a16="http://schemas.microsoft.com/office/drawing/2014/main" id="{DE17B4B5-21EB-4539-6340-EAFFD90F614D}"/>
                  </a:ext>
                </a:extLst>
              </p:cNvPr>
              <p:cNvSpPr txBox="1">
                <a:spLocks noRot="1" noChangeAspect="1" noMove="1" noResize="1" noEditPoints="1" noAdjustHandles="1" noChangeArrowheads="1" noChangeShapeType="1" noTextEdit="1"/>
              </p:cNvSpPr>
              <p:nvPr/>
            </p:nvSpPr>
            <p:spPr>
              <a:xfrm>
                <a:off x="319090" y="1130677"/>
                <a:ext cx="6227667" cy="1087670"/>
              </a:xfrm>
              <a:prstGeom prst="rect">
                <a:avLst/>
              </a:prstGeom>
              <a:blipFill>
                <a:blip r:embed="rId7"/>
                <a:stretch>
                  <a:fillRect l="-1174" r="-489" b="-5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6E5239-925E-0405-09E6-F6702D577C57}"/>
                  </a:ext>
                </a:extLst>
              </p:cNvPr>
              <p:cNvSpPr txBox="1"/>
              <p:nvPr/>
            </p:nvSpPr>
            <p:spPr>
              <a:xfrm>
                <a:off x="3262525" y="2975015"/>
                <a:ext cx="736600"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smtClean="0">
                              <a:latin typeface="Cambria Math" panose="02040503050406030204" pitchFamily="18" charset="0"/>
                            </a:rPr>
                          </m:ctrlPr>
                        </m:sSubPr>
                        <m:e>
                          <m:r>
                            <a:rPr lang="zh-TW" altLang="en-US" sz="800" i="1" smtClean="0">
                              <a:latin typeface="Cambria Math" panose="02040503050406030204" pitchFamily="18" charset="0"/>
                            </a:rPr>
                            <m:t>𝜖</m:t>
                          </m:r>
                        </m:e>
                        <m:sub>
                          <m:r>
                            <a:rPr lang="en-US" altLang="zh-TW" sz="800" b="0" i="1" smtClean="0">
                              <a:latin typeface="Cambria Math" panose="02040503050406030204" pitchFamily="18" charset="0"/>
                            </a:rPr>
                            <m:t>𝑣𝑎𝑙</m:t>
                          </m:r>
                        </m:sub>
                      </m:sSub>
                      <m:r>
                        <a:rPr lang="en-US" altLang="zh-TW" sz="800" b="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0.05</m:t>
                      </m:r>
                    </m:oMath>
                  </m:oMathPara>
                </a14:m>
                <a:endParaRPr lang="en-US" sz="800" dirty="0"/>
              </a:p>
            </p:txBody>
          </p:sp>
        </mc:Choice>
        <mc:Fallback xmlns="">
          <p:sp>
            <p:nvSpPr>
              <p:cNvPr id="17" name="TextBox 16">
                <a:extLst>
                  <a:ext uri="{FF2B5EF4-FFF2-40B4-BE49-F238E27FC236}">
                    <a16:creationId xmlns:a16="http://schemas.microsoft.com/office/drawing/2014/main" id="{EE6E5239-925E-0405-09E6-F6702D577C57}"/>
                  </a:ext>
                </a:extLst>
              </p:cNvPr>
              <p:cNvSpPr txBox="1">
                <a:spLocks noRot="1" noChangeAspect="1" noMove="1" noResize="1" noEditPoints="1" noAdjustHandles="1" noChangeArrowheads="1" noChangeShapeType="1" noTextEdit="1"/>
              </p:cNvSpPr>
              <p:nvPr/>
            </p:nvSpPr>
            <p:spPr>
              <a:xfrm>
                <a:off x="3262525" y="2975015"/>
                <a:ext cx="736600" cy="215444"/>
              </a:xfrm>
              <a:prstGeom prst="rect">
                <a:avLst/>
              </a:prstGeom>
              <a:blipFill>
                <a:blip r:embed="rId8"/>
                <a:stretch>
                  <a:fillRect/>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5444CE4F-0850-ED08-5B17-91B76CA09BE3}"/>
              </a:ext>
            </a:extLst>
          </p:cNvPr>
          <p:cNvGraphicFramePr>
            <a:graphicFrameLocks noGrp="1"/>
          </p:cNvGraphicFramePr>
          <p:nvPr/>
        </p:nvGraphicFramePr>
        <p:xfrm>
          <a:off x="6677322" y="1182069"/>
          <a:ext cx="2051999" cy="1027814"/>
        </p:xfrm>
        <a:graphic>
          <a:graphicData uri="http://schemas.openxmlformats.org/drawingml/2006/table">
            <a:tbl>
              <a:tblPr firstRow="1" bandRow="1">
                <a:tableStyleId>{2D5ABB26-0587-4C30-8999-92F81FD0307C}</a:tableStyleId>
              </a:tblPr>
              <a:tblGrid>
                <a:gridCol w="776628">
                  <a:extLst>
                    <a:ext uri="{9D8B030D-6E8A-4147-A177-3AD203B41FA5}">
                      <a16:colId xmlns:a16="http://schemas.microsoft.com/office/drawing/2014/main" val="567621822"/>
                    </a:ext>
                  </a:extLst>
                </a:gridCol>
                <a:gridCol w="1275371">
                  <a:extLst>
                    <a:ext uri="{9D8B030D-6E8A-4147-A177-3AD203B41FA5}">
                      <a16:colId xmlns:a16="http://schemas.microsoft.com/office/drawing/2014/main" val="2190201991"/>
                    </a:ext>
                  </a:extLst>
                </a:gridCol>
              </a:tblGrid>
              <a:tr h="169155">
                <a:tc gridSpan="2">
                  <a:txBody>
                    <a:bodyPr/>
                    <a:lstStyle/>
                    <a:p>
                      <a:pPr algn="ctr"/>
                      <a:r>
                        <a:rPr lang="en-US" sz="800" b="0" i="0" u="none" strike="noStrike" kern="1200" baseline="0" dirty="0">
                          <a:solidFill>
                            <a:schemeClr val="tx1"/>
                          </a:solidFill>
                          <a:latin typeface="+mn-lt"/>
                          <a:ea typeface="+mn-ea"/>
                          <a:cs typeface="+mn-cs"/>
                        </a:rPr>
                        <a:t>Computer specification</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5955154"/>
                  </a:ext>
                </a:extLst>
              </a:tr>
              <a:tr h="265814">
                <a:tc>
                  <a:txBody>
                    <a:bodyPr/>
                    <a:lstStyle/>
                    <a:p>
                      <a:r>
                        <a:rPr lang="en-US" altLang="zh-TW" sz="800" dirty="0"/>
                        <a:t>CPU</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u="none" strike="noStrike" kern="1200" baseline="0" dirty="0">
                          <a:solidFill>
                            <a:schemeClr val="tx1"/>
                          </a:solidFill>
                          <a:latin typeface="+mn-lt"/>
                          <a:ea typeface="+mn-ea"/>
                          <a:cs typeface="+mn-cs"/>
                        </a:rPr>
                        <a:t>AMD Ryzen 9 3900XT 12-Core Processor</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091546"/>
                  </a:ext>
                </a:extLst>
              </a:tr>
              <a:tr h="265814">
                <a:tc>
                  <a:txBody>
                    <a:bodyPr/>
                    <a:lstStyle/>
                    <a:p>
                      <a:r>
                        <a:rPr lang="en-US" altLang="zh-TW" sz="800" dirty="0"/>
                        <a:t>CPU speed</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3.80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974424"/>
                  </a:ext>
                </a:extLst>
              </a:tr>
              <a:tr h="174779">
                <a:tc>
                  <a:txBody>
                    <a:bodyPr/>
                    <a:lstStyle/>
                    <a:p>
                      <a:r>
                        <a:rPr lang="en-US" sz="800" dirty="0"/>
                        <a:t>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32.0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591494"/>
                  </a:ext>
                </a:extLst>
              </a:tr>
            </a:tbl>
          </a:graphicData>
        </a:graphic>
      </p:graphicFrame>
      <p:sp>
        <p:nvSpPr>
          <p:cNvPr id="5" name="Fußzeilenplatzhalter 4">
            <a:extLst>
              <a:ext uri="{FF2B5EF4-FFF2-40B4-BE49-F238E27FC236}">
                <a16:creationId xmlns:a16="http://schemas.microsoft.com/office/drawing/2014/main" id="{D4C0FB1E-D711-A927-A5F2-FAEE3DEA8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8" name="TextBox 7">
            <a:extLst>
              <a:ext uri="{FF2B5EF4-FFF2-40B4-BE49-F238E27FC236}">
                <a16:creationId xmlns:a16="http://schemas.microsoft.com/office/drawing/2014/main" id="{206B116A-26A1-BE2B-2506-DB5934C00B19}"/>
              </a:ext>
            </a:extLst>
          </p:cNvPr>
          <p:cNvSpPr txBox="1"/>
          <p:nvPr/>
        </p:nvSpPr>
        <p:spPr>
          <a:xfrm>
            <a:off x="2212558" y="4538412"/>
            <a:ext cx="1049967" cy="160750"/>
          </a:xfrm>
          <a:prstGeom prst="rect">
            <a:avLst/>
          </a:prstGeom>
          <a:noFill/>
        </p:spPr>
        <p:txBody>
          <a:bodyPr wrap="none" lIns="0" tIns="0" rIns="0" bIns="0" rtlCol="0">
            <a:spAutoFit/>
          </a:bodyPr>
          <a:lstStyle/>
          <a:p>
            <a:pPr>
              <a:lnSpc>
                <a:spcPct val="114000"/>
              </a:lnSpc>
            </a:pPr>
            <a:r>
              <a:rPr lang="en-US" sz="1000" dirty="0">
                <a:latin typeface="+mn-lt"/>
              </a:rPr>
              <a:t>Error convergence</a:t>
            </a:r>
          </a:p>
        </p:txBody>
      </p:sp>
      <p:sp>
        <p:nvSpPr>
          <p:cNvPr id="9" name="TextBox 8">
            <a:extLst>
              <a:ext uri="{FF2B5EF4-FFF2-40B4-BE49-F238E27FC236}">
                <a16:creationId xmlns:a16="http://schemas.microsoft.com/office/drawing/2014/main" id="{9B5A3B9C-A08B-D9AF-3E09-F5F831DFC3A6}"/>
              </a:ext>
            </a:extLst>
          </p:cNvPr>
          <p:cNvSpPr txBox="1"/>
          <p:nvPr/>
        </p:nvSpPr>
        <p:spPr>
          <a:xfrm>
            <a:off x="5976424" y="4538412"/>
            <a:ext cx="1434688" cy="160750"/>
          </a:xfrm>
          <a:prstGeom prst="rect">
            <a:avLst/>
          </a:prstGeom>
          <a:noFill/>
        </p:spPr>
        <p:txBody>
          <a:bodyPr wrap="none" lIns="0" tIns="0" rIns="0" bIns="0" rtlCol="0">
            <a:spAutoFit/>
          </a:bodyPr>
          <a:lstStyle/>
          <a:p>
            <a:pPr>
              <a:lnSpc>
                <a:spcPct val="114000"/>
              </a:lnSpc>
            </a:pPr>
            <a:r>
              <a:rPr lang="en-US" sz="1000" dirty="0">
                <a:latin typeface="+mn-lt"/>
              </a:rPr>
              <a:t>Training time comparison</a:t>
            </a:r>
          </a:p>
        </p:txBody>
      </p:sp>
    </p:spTree>
    <p:extLst>
      <p:ext uri="{BB962C8B-B14F-4D97-AF65-F5344CB8AC3E}">
        <p14:creationId xmlns:p14="http://schemas.microsoft.com/office/powerpoint/2010/main" val="3072866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Serviceability and comfortability assessment</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59</a:t>
            </a:fld>
            <a:endParaRPr lang="de-DE" dirty="0"/>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4127D0DA-C6C0-21E1-FFBF-DECA80473D31}"/>
                  </a:ext>
                </a:extLst>
              </p:cNvPr>
              <p:cNvSpPr/>
              <p:nvPr/>
            </p:nvSpPr>
            <p:spPr>
              <a:xfrm>
                <a:off x="381000" y="1249680"/>
                <a:ext cx="4191000" cy="3402208"/>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b="1" i="1" dirty="0">
                    <a:solidFill>
                      <a:schemeClr val="tx1"/>
                    </a:solidFill>
                  </a:rPr>
                  <a:t>Comfortability assessment</a:t>
                </a:r>
              </a:p>
              <a:p>
                <a:pPr marL="285750" indent="-285750">
                  <a:lnSpc>
                    <a:spcPct val="200000"/>
                  </a:lnSpc>
                  <a:buFont typeface="Arial" panose="020B0604020202020204" pitchFamily="34" charset="0"/>
                  <a:buChar char="•"/>
                </a:pPr>
                <a:r>
                  <a:rPr lang="en-US" sz="1000" dirty="0">
                    <a:solidFill>
                      <a:schemeClr val="tx1"/>
                    </a:solidFill>
                  </a:rPr>
                  <a:t>Evaluated according to DIN4150-2</a:t>
                </a:r>
              </a:p>
              <a:p>
                <a:pPr marL="285750" indent="-285750">
                  <a:lnSpc>
                    <a:spcPct val="200000"/>
                  </a:lnSpc>
                  <a:buFont typeface="Arial" panose="020B0604020202020204" pitchFamily="34" charset="0"/>
                  <a:buChar char="•"/>
                </a:pPr>
                <a:r>
                  <a:rPr lang="en-US" sz="1000" dirty="0">
                    <a:solidFill>
                      <a:schemeClr val="tx1"/>
                    </a:solidFill>
                  </a:rPr>
                  <a:t>Assumed </a:t>
                </a:r>
                <a:r>
                  <a:rPr lang="en-US" sz="1000" b="1" dirty="0">
                    <a:solidFill>
                      <a:schemeClr val="tx1"/>
                    </a:solidFill>
                  </a:rPr>
                  <a:t>infrequent, short-term </a:t>
                </a:r>
                <a:r>
                  <a:rPr lang="en-US" sz="1000" dirty="0">
                    <a:solidFill>
                      <a:schemeClr val="tx1"/>
                    </a:solidFill>
                  </a:rPr>
                  <a:t>vibration.</a:t>
                </a:r>
              </a:p>
              <a:p>
                <a:pPr marL="285750" indent="-285750">
                  <a:lnSpc>
                    <a:spcPct val="200000"/>
                  </a:lnSpc>
                  <a:buFont typeface="Arial" panose="020B0604020202020204" pitchFamily="34" charset="0"/>
                  <a:buChar char="•"/>
                </a:pPr>
                <a:r>
                  <a:rPr lang="en-US" sz="1000" dirty="0">
                    <a:solidFill>
                      <a:schemeClr val="tx1"/>
                    </a:solidFill>
                  </a:rPr>
                  <a:t>Buildings in areas which are </a:t>
                </a:r>
                <a:r>
                  <a:rPr lang="en-US" sz="1000" b="1" dirty="0">
                    <a:solidFill>
                      <a:schemeClr val="tx1"/>
                    </a:solidFill>
                  </a:rPr>
                  <a:t>predominantly or purely residential</a:t>
                </a:r>
              </a:p>
              <a:p>
                <a:pPr marL="285750" indent="-285750">
                  <a:lnSpc>
                    <a:spcPct val="200000"/>
                  </a:lnSpc>
                  <a:buFont typeface="Arial" panose="020B0604020202020204" pitchFamily="34" charset="0"/>
                  <a:buChar char="•"/>
                </a:pPr>
                <a:r>
                  <a:rPr lang="en-US" sz="1000" dirty="0">
                    <a:solidFill>
                      <a:schemeClr val="tx1"/>
                    </a:solidFill>
                  </a:rPr>
                  <a:t>Empirical values for constant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𝑐</m:t>
                        </m:r>
                      </m:e>
                      <m:sub>
                        <m:r>
                          <a:rPr lang="en-US" sz="1000" b="0" i="1" smtClean="0">
                            <a:solidFill>
                              <a:schemeClr val="tx1"/>
                            </a:solidFill>
                            <a:latin typeface="Cambria Math" panose="02040503050406030204" pitchFamily="18" charset="0"/>
                          </a:rPr>
                          <m:t>𝐹</m:t>
                        </m:r>
                      </m:sub>
                    </m:sSub>
                  </m:oMath>
                </a14:m>
                <a:r>
                  <a:rPr lang="en-US" sz="1000" dirty="0">
                    <a:solidFill>
                      <a:schemeClr val="tx1"/>
                    </a:solidFill>
                  </a:rPr>
                  <a:t> is 0.8.</a:t>
                </a:r>
              </a:p>
              <a:p>
                <a:pPr marL="285750" indent="-285750">
                  <a:lnSpc>
                    <a:spcPct val="200000"/>
                  </a:lnSpc>
                  <a:buFont typeface="Arial" panose="020B0604020202020204" pitchFamily="34" charset="0"/>
                  <a:buChar char="•"/>
                </a:pPr>
                <a:r>
                  <a:rPr lang="en-US" sz="1000" dirty="0">
                    <a:solidFill>
                      <a:schemeClr val="tx1"/>
                    </a:solidFill>
                  </a:rPr>
                  <a:t>Criteria: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𝐴</m:t>
                        </m:r>
                      </m:e>
                      <m:sub>
                        <m:r>
                          <a:rPr lang="en-US" sz="1000" b="0" i="1" smtClean="0">
                            <a:solidFill>
                              <a:schemeClr val="tx1"/>
                            </a:solidFill>
                            <a:latin typeface="Cambria Math" panose="02040503050406030204" pitchFamily="18" charset="0"/>
                          </a:rPr>
                          <m:t>0</m:t>
                        </m:r>
                      </m:sub>
                    </m:sSub>
                    <m:r>
                      <a:rPr lang="en-US" sz="1000" b="0" i="1" smtClean="0">
                        <a:solidFill>
                          <a:schemeClr val="tx1"/>
                        </a:solidFill>
                        <a:latin typeface="Cambria Math" panose="02040503050406030204" pitchFamily="18" charset="0"/>
                      </a:rPr>
                      <m:t>=3 </m:t>
                    </m:r>
                  </m:oMath>
                </a14:m>
                <a:r>
                  <a:rPr lang="en-US" sz="1000" dirty="0">
                    <a:solidFill>
                      <a:schemeClr val="tx1"/>
                    </a:solidFill>
                  </a:rPr>
                  <a:t> for day and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𝐴</m:t>
                        </m:r>
                      </m:e>
                      <m:sub>
                        <m:r>
                          <a:rPr lang="en-US" sz="1000" i="1">
                            <a:solidFill>
                              <a:schemeClr val="tx1"/>
                            </a:solidFill>
                            <a:latin typeface="Cambria Math" panose="02040503050406030204" pitchFamily="18" charset="0"/>
                          </a:rPr>
                          <m:t>0</m:t>
                        </m:r>
                      </m:sub>
                    </m:sSub>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0.2</m:t>
                    </m:r>
                  </m:oMath>
                </a14:m>
                <a:r>
                  <a:rPr lang="en-US" sz="1000" dirty="0">
                    <a:solidFill>
                      <a:schemeClr val="tx1"/>
                    </a:solidFill>
                  </a:rPr>
                  <a:t> for night</a:t>
                </a:r>
              </a:p>
              <a:p>
                <a:pPr marL="285750" indent="-285750">
                  <a:lnSpc>
                    <a:spcPct val="200000"/>
                  </a:lnSpc>
                  <a:buFont typeface="Arial" panose="020B0604020202020204" pitchFamily="34" charset="0"/>
                  <a:buChar char="•"/>
                </a:pPr>
                <a:r>
                  <a:rPr lang="en-US" sz="1000" dirty="0">
                    <a:solidFill>
                      <a:schemeClr val="tx1"/>
                    </a:solidFill>
                  </a:rPr>
                  <a:t>Using </a:t>
                </a:r>
                <a:r>
                  <a:rPr lang="en-US" sz="1000" dirty="0" err="1">
                    <a:solidFill>
                      <a:schemeClr val="tx1"/>
                    </a:solidFill>
                  </a:rPr>
                  <a:t>r.m.s</a:t>
                </a:r>
                <a:r>
                  <a:rPr lang="en-US" sz="1000" dirty="0">
                    <a:solidFill>
                      <a:schemeClr val="tx1"/>
                    </a:solidFill>
                  </a:rPr>
                  <a:t> weighted velocity </a:t>
                </a:r>
                <a14:m>
                  <m:oMath xmlns:m="http://schemas.openxmlformats.org/officeDocument/2006/math">
                    <m:sSubSup>
                      <m:sSubSupPr>
                        <m:ctrlPr>
                          <a:rPr lang="en-US" sz="1000" i="1" smtClean="0">
                            <a:solidFill>
                              <a:schemeClr val="tx1"/>
                            </a:solidFill>
                            <a:latin typeface="Cambria Math" panose="02040503050406030204" pitchFamily="18" charset="0"/>
                          </a:rPr>
                        </m:ctrlPr>
                      </m:sSubSupPr>
                      <m:e>
                        <m:r>
                          <a:rPr lang="en-US" sz="1000" b="0" i="1" smtClean="0">
                            <a:solidFill>
                              <a:schemeClr val="tx1"/>
                            </a:solidFill>
                            <a:latin typeface="Cambria Math" panose="02040503050406030204" pitchFamily="18" charset="0"/>
                          </a:rPr>
                          <m:t>𝐾𝐵</m:t>
                        </m:r>
                      </m:e>
                      <m:sub>
                        <m:r>
                          <a:rPr lang="en-US" sz="1000" b="0" i="1" smtClean="0">
                            <a:solidFill>
                              <a:schemeClr val="tx1"/>
                            </a:solidFill>
                            <a:latin typeface="Cambria Math" panose="02040503050406030204" pitchFamily="18" charset="0"/>
                          </a:rPr>
                          <m:t>𝐹𝑚𝑎𝑥</m:t>
                        </m:r>
                      </m:sub>
                      <m:sup>
                        <m:r>
                          <a:rPr lang="en-US" sz="1000" b="0" i="1" smtClean="0">
                            <a:solidFill>
                              <a:schemeClr val="tx1"/>
                            </a:solidFill>
                            <a:latin typeface="Cambria Math" panose="02040503050406030204" pitchFamily="18" charset="0"/>
                          </a:rPr>
                          <m:t>∗</m:t>
                        </m:r>
                      </m:sup>
                    </m:sSubSup>
                  </m:oMath>
                </a14:m>
                <a:r>
                  <a:rPr lang="en-US" sz="1000" dirty="0">
                    <a:solidFill>
                      <a:schemeClr val="tx1"/>
                    </a:solidFill>
                  </a:rPr>
                  <a:t> to evaluate.</a:t>
                </a:r>
              </a:p>
              <a:p>
                <a:pPr>
                  <a:lnSpc>
                    <a:spcPct val="150000"/>
                  </a:lnSpc>
                </a:pPr>
                <a:endParaRPr lang="en-US" sz="1200" dirty="0">
                  <a:solidFill>
                    <a:schemeClr val="tx1"/>
                  </a:solidFill>
                </a:endParaRPr>
              </a:p>
              <a:p>
                <a:pPr algn="ctr">
                  <a:lnSpc>
                    <a:spcPct val="114000"/>
                  </a:lnSpc>
                </a:pPr>
                <a:endParaRPr lang="en-US" dirty="0"/>
              </a:p>
            </p:txBody>
          </p:sp>
        </mc:Choice>
        <mc:Fallback xmlns="">
          <p:sp>
            <p:nvSpPr>
              <p:cNvPr id="18" name="Rectangle: Rounded Corners 17">
                <a:extLst>
                  <a:ext uri="{FF2B5EF4-FFF2-40B4-BE49-F238E27FC236}">
                    <a16:creationId xmlns:a16="http://schemas.microsoft.com/office/drawing/2014/main" id="{4127D0DA-C6C0-21E1-FFBF-DECA80473D31}"/>
                  </a:ext>
                </a:extLst>
              </p:cNvPr>
              <p:cNvSpPr>
                <a:spLocks noRot="1" noChangeAspect="1" noMove="1" noResize="1" noEditPoints="1" noAdjustHandles="1" noChangeArrowheads="1" noChangeShapeType="1" noTextEdit="1"/>
              </p:cNvSpPr>
              <p:nvPr/>
            </p:nvSpPr>
            <p:spPr>
              <a:xfrm>
                <a:off x="381000" y="1249680"/>
                <a:ext cx="4191000" cy="3402208"/>
              </a:xfrm>
              <a:prstGeom prst="roundRect">
                <a:avLst>
                  <a:gd name="adj" fmla="val 3901"/>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DEB48C63-CEF5-9DA0-A67E-FBC60923BDC7}"/>
                  </a:ext>
                </a:extLst>
              </p:cNvPr>
              <p:cNvSpPr/>
              <p:nvPr/>
            </p:nvSpPr>
            <p:spPr>
              <a:xfrm>
                <a:off x="4679434" y="1248975"/>
                <a:ext cx="4191000" cy="2286705"/>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b="1" i="1" dirty="0">
                    <a:solidFill>
                      <a:schemeClr val="tx1"/>
                    </a:solidFill>
                  </a:rPr>
                  <a:t>Serviceability assessment</a:t>
                </a:r>
              </a:p>
              <a:p>
                <a:pPr marL="285750" indent="-285750">
                  <a:lnSpc>
                    <a:spcPct val="200000"/>
                  </a:lnSpc>
                  <a:buFont typeface="Arial" panose="020B0604020202020204" pitchFamily="34" charset="0"/>
                  <a:buChar char="•"/>
                </a:pPr>
                <a:r>
                  <a:rPr lang="en-US" sz="1000" dirty="0">
                    <a:solidFill>
                      <a:schemeClr val="tx1"/>
                    </a:solidFill>
                  </a:rPr>
                  <a:t>Evaluated according to DIN4150-3</a:t>
                </a:r>
              </a:p>
              <a:p>
                <a:pPr marL="285750" indent="-285750">
                  <a:lnSpc>
                    <a:spcPct val="200000"/>
                  </a:lnSpc>
                  <a:buFont typeface="Arial" panose="020B0604020202020204" pitchFamily="34" charset="0"/>
                  <a:buChar char="•"/>
                </a:pPr>
                <a:r>
                  <a:rPr lang="en-US" sz="1000" dirty="0">
                    <a:solidFill>
                      <a:schemeClr val="tx1"/>
                    </a:solidFill>
                  </a:rPr>
                  <a:t>Assumed</a:t>
                </a:r>
                <a:r>
                  <a:rPr lang="en-US" sz="1000" b="1" dirty="0">
                    <a:solidFill>
                      <a:schemeClr val="tx1"/>
                    </a:solidFill>
                  </a:rPr>
                  <a:t> Residential</a:t>
                </a:r>
                <a:r>
                  <a:rPr lang="en-US" sz="1000" dirty="0">
                    <a:solidFill>
                      <a:schemeClr val="tx1"/>
                    </a:solidFill>
                  </a:rPr>
                  <a:t> buildings</a:t>
                </a:r>
              </a:p>
              <a:p>
                <a:pPr marL="285750" indent="-285750">
                  <a:lnSpc>
                    <a:spcPct val="200000"/>
                  </a:lnSpc>
                  <a:buFont typeface="Arial" panose="020B0604020202020204" pitchFamily="34" charset="0"/>
                  <a:buChar char="•"/>
                </a:pPr>
                <a:r>
                  <a:rPr lang="en-US" sz="1000" dirty="0">
                    <a:solidFill>
                      <a:schemeClr val="tx1"/>
                    </a:solidFill>
                  </a:rPr>
                  <a:t>Evaluate </a:t>
                </a:r>
                <a:r>
                  <a:rPr lang="en-US" sz="1000" b="1" dirty="0">
                    <a:solidFill>
                      <a:schemeClr val="tx1"/>
                    </a:solidFill>
                  </a:rPr>
                  <a:t>topmost floor </a:t>
                </a:r>
                <a:r>
                  <a:rPr lang="en-US" sz="1000" dirty="0">
                    <a:solidFill>
                      <a:schemeClr val="tx1"/>
                    </a:solidFill>
                  </a:rPr>
                  <a:t>for horizontal directions, where guideline value for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𝑥</m:t>
                        </m:r>
                      </m:sub>
                    </m:sSub>
                    <m:r>
                      <a:rPr lang="en-US" sz="1000" b="0" i="1" smtClean="0">
                        <a:solidFill>
                          <a:schemeClr val="tx1"/>
                        </a:solidFill>
                        <a:latin typeface="Cambria Math" panose="02040503050406030204" pitchFamily="18" charset="0"/>
                      </a:rPr>
                      <m:t>,</m:t>
                    </m:r>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𝑦</m:t>
                        </m:r>
                      </m:sub>
                    </m:sSub>
                    <m:r>
                      <a:rPr lang="en-US" sz="1000" b="0" i="1" smtClean="0">
                        <a:solidFill>
                          <a:schemeClr val="tx1"/>
                        </a:solidFill>
                        <a:latin typeface="Cambria Math" panose="02040503050406030204" pitchFamily="18" charset="0"/>
                      </a:rPr>
                      <m:t>=15 </m:t>
                    </m:r>
                    <m:r>
                      <a:rPr lang="en-US" sz="1000" b="0" i="1" smtClean="0">
                        <a:solidFill>
                          <a:schemeClr val="tx1"/>
                        </a:solidFill>
                        <a:latin typeface="Cambria Math" panose="02040503050406030204" pitchFamily="18" charset="0"/>
                      </a:rPr>
                      <m:t>𝑚𝑚</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oMath>
                </a14:m>
                <a:r>
                  <a:rPr lang="en-US" sz="1000" dirty="0">
                    <a:solidFill>
                      <a:schemeClr val="tx1"/>
                    </a:solidFill>
                  </a:rPr>
                  <a:t> for all frequencies.</a:t>
                </a:r>
              </a:p>
              <a:p>
                <a:pPr marL="285750" indent="-285750">
                  <a:lnSpc>
                    <a:spcPct val="200000"/>
                  </a:lnSpc>
                  <a:buFont typeface="Arial" panose="020B0604020202020204" pitchFamily="34" charset="0"/>
                  <a:buChar char="•"/>
                </a:pPr>
                <a:r>
                  <a:rPr lang="en-US" sz="1000" dirty="0">
                    <a:solidFill>
                      <a:schemeClr val="tx1"/>
                    </a:solidFill>
                  </a:rPr>
                  <a:t>Evaluate </a:t>
                </a:r>
                <a:r>
                  <a:rPr lang="en-US" sz="1000" b="1" dirty="0">
                    <a:solidFill>
                      <a:schemeClr val="tx1"/>
                    </a:solidFill>
                  </a:rPr>
                  <a:t>each floor slab </a:t>
                </a:r>
                <a:r>
                  <a:rPr lang="en-US" sz="1000" dirty="0">
                    <a:solidFill>
                      <a:schemeClr val="tx1"/>
                    </a:solidFill>
                  </a:rPr>
                  <a:t>for vertical directions, where guideline value for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𝑧</m:t>
                        </m:r>
                      </m:sub>
                    </m:sSub>
                    <m:r>
                      <a:rPr lang="en-US" sz="1000" b="0" i="1" smtClean="0">
                        <a:solidFill>
                          <a:schemeClr val="tx1"/>
                        </a:solidFill>
                        <a:latin typeface="Cambria Math" panose="02040503050406030204" pitchFamily="18" charset="0"/>
                      </a:rPr>
                      <m:t>=20 </m:t>
                    </m:r>
                    <m:r>
                      <a:rPr lang="en-US" sz="1000" b="0" i="1" smtClean="0">
                        <a:solidFill>
                          <a:schemeClr val="tx1"/>
                        </a:solidFill>
                        <a:latin typeface="Cambria Math" panose="02040503050406030204" pitchFamily="18" charset="0"/>
                      </a:rPr>
                      <m:t>𝑚𝑚</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oMath>
                </a14:m>
                <a:r>
                  <a:rPr lang="en-US" sz="1000" dirty="0">
                    <a:solidFill>
                      <a:schemeClr val="tx1"/>
                    </a:solidFill>
                  </a:rPr>
                  <a:t> for all frequencies.</a:t>
                </a:r>
              </a:p>
              <a:p>
                <a:pPr marL="285750" indent="-285750">
                  <a:lnSpc>
                    <a:spcPct val="200000"/>
                  </a:lnSpc>
                  <a:buFont typeface="Arial" panose="020B0604020202020204" pitchFamily="34" charset="0"/>
                  <a:buChar char="•"/>
                </a:pPr>
                <a:endParaRPr lang="en-US" sz="1000" dirty="0">
                  <a:solidFill>
                    <a:schemeClr val="tx1"/>
                  </a:solidFill>
                </a:endParaRPr>
              </a:p>
              <a:p>
                <a:pPr>
                  <a:lnSpc>
                    <a:spcPct val="114000"/>
                  </a:lnSpc>
                </a:pPr>
                <a:endParaRPr lang="en-US" sz="1400" dirty="0">
                  <a:solidFill>
                    <a:schemeClr val="tx1"/>
                  </a:solidFill>
                </a:endParaRPr>
              </a:p>
            </p:txBody>
          </p:sp>
        </mc:Choice>
        <mc:Fallback xmlns="">
          <p:sp>
            <p:nvSpPr>
              <p:cNvPr id="20" name="Rectangle: Rounded Corners 19">
                <a:extLst>
                  <a:ext uri="{FF2B5EF4-FFF2-40B4-BE49-F238E27FC236}">
                    <a16:creationId xmlns:a16="http://schemas.microsoft.com/office/drawing/2014/main" id="{DEB48C63-CEF5-9DA0-A67E-FBC60923BDC7}"/>
                  </a:ext>
                </a:extLst>
              </p:cNvPr>
              <p:cNvSpPr>
                <a:spLocks noRot="1" noChangeAspect="1" noMove="1" noResize="1" noEditPoints="1" noAdjustHandles="1" noChangeArrowheads="1" noChangeShapeType="1" noTextEdit="1"/>
              </p:cNvSpPr>
              <p:nvPr/>
            </p:nvSpPr>
            <p:spPr>
              <a:xfrm>
                <a:off x="4679434" y="1248975"/>
                <a:ext cx="4191000" cy="2286705"/>
              </a:xfrm>
              <a:prstGeom prst="roundRect">
                <a:avLst>
                  <a:gd name="adj" fmla="val 3901"/>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EFA7A8C-418B-7B55-20BC-F50A84F5F560}"/>
                  </a:ext>
                </a:extLst>
              </p:cNvPr>
              <p:cNvSpPr txBox="1"/>
              <p:nvPr/>
            </p:nvSpPr>
            <p:spPr>
              <a:xfrm>
                <a:off x="857250" y="3893820"/>
                <a:ext cx="3238500" cy="60253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Sup>
                        <m:sSubSupPr>
                          <m:ctrlPr>
                            <a:rPr lang="en-US" sz="1100" i="1" smtClean="0">
                              <a:solidFill>
                                <a:schemeClr val="tx1"/>
                              </a:solidFill>
                              <a:latin typeface="Cambria Math" panose="02040503050406030204" pitchFamily="18" charset="0"/>
                            </a:rPr>
                          </m:ctrlPr>
                        </m:sSubSupPr>
                        <m:e>
                          <m:r>
                            <a:rPr lang="en-US" sz="1100" b="0" i="1" smtClean="0">
                              <a:solidFill>
                                <a:schemeClr val="tx1"/>
                              </a:solidFill>
                              <a:latin typeface="Cambria Math" panose="02040503050406030204" pitchFamily="18" charset="0"/>
                            </a:rPr>
                            <m:t>𝐾𝐵</m:t>
                          </m:r>
                        </m:e>
                        <m:sub>
                          <m:r>
                            <a:rPr lang="en-US" sz="1100" b="0" i="1" smtClean="0">
                              <a:solidFill>
                                <a:schemeClr val="tx1"/>
                              </a:solidFill>
                              <a:latin typeface="Cambria Math" panose="02040503050406030204" pitchFamily="18" charset="0"/>
                            </a:rPr>
                            <m:t>𝐹𝑚𝑎𝑥</m:t>
                          </m:r>
                        </m:sub>
                        <m:sup>
                          <m:r>
                            <a:rPr lang="en-US" sz="1100" b="0" i="1" smtClean="0">
                              <a:solidFill>
                                <a:schemeClr val="tx1"/>
                              </a:solidFill>
                              <a:latin typeface="Cambria Math" panose="02040503050406030204" pitchFamily="18" charset="0"/>
                            </a:rPr>
                            <m:t>∗</m:t>
                          </m:r>
                        </m:sup>
                      </m:sSubSup>
                      <m:r>
                        <a:rPr lang="en-US" altLang="zh-TW" sz="1100" i="1">
                          <a:solidFill>
                            <a:schemeClr val="tx1"/>
                          </a:solidFill>
                          <a:latin typeface="Cambria Math" panose="02040503050406030204" pitchFamily="18" charset="0"/>
                        </a:rPr>
                        <m:t>=</m:t>
                      </m:r>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𝑐</m:t>
                          </m:r>
                        </m:e>
                        <m:sub>
                          <m:r>
                            <a:rPr lang="en-US" altLang="zh-TW" sz="1100" b="0" i="1" smtClean="0">
                              <a:solidFill>
                                <a:schemeClr val="tx1"/>
                              </a:solidFill>
                              <a:latin typeface="Cambria Math" panose="02040503050406030204" pitchFamily="18" charset="0"/>
                            </a:rPr>
                            <m:t>𝐹</m:t>
                          </m:r>
                        </m:sub>
                      </m:sSub>
                      <m:f>
                        <m:fPr>
                          <m:ctrlPr>
                            <a:rPr lang="en-US" altLang="zh-TW" sz="1100" i="1" smtClean="0">
                              <a:solidFill>
                                <a:schemeClr val="tx1"/>
                              </a:solidFill>
                              <a:latin typeface="Cambria Math" panose="02040503050406030204" pitchFamily="18" charset="0"/>
                            </a:rPr>
                          </m:ctrlPr>
                        </m:fPr>
                        <m:num>
                          <m:r>
                            <a:rPr lang="en-US" altLang="zh-TW" sz="1100" b="0" i="1" smtClean="0">
                              <a:solidFill>
                                <a:schemeClr val="tx1"/>
                              </a:solidFill>
                              <a:latin typeface="Cambria Math" panose="02040503050406030204" pitchFamily="18" charset="0"/>
                            </a:rPr>
                            <m:t>1</m:t>
                          </m:r>
                        </m:num>
                        <m:den>
                          <m:r>
                            <a:rPr lang="en-US" altLang="zh-TW" sz="1100" i="1" smtClean="0">
                              <a:solidFill>
                                <a:schemeClr val="tx1"/>
                              </a:solidFill>
                              <a:latin typeface="Cambria Math" panose="02040503050406030204" pitchFamily="18" charset="0"/>
                              <a:ea typeface="Cambria Math" panose="02040503050406030204" pitchFamily="18" charset="0"/>
                            </a:rPr>
                            <m:t>√</m:t>
                          </m:r>
                          <m:r>
                            <a:rPr lang="en-US" altLang="zh-TW" sz="1100" b="0" i="1" smtClean="0">
                              <a:solidFill>
                                <a:schemeClr val="tx1"/>
                              </a:solidFill>
                              <a:latin typeface="Cambria Math" panose="02040503050406030204" pitchFamily="18" charset="0"/>
                              <a:ea typeface="Cambria Math" panose="02040503050406030204" pitchFamily="18" charset="0"/>
                            </a:rPr>
                            <m:t>2</m:t>
                          </m:r>
                        </m:den>
                      </m:f>
                      <m:f>
                        <m:fPr>
                          <m:ctrlPr>
                            <a:rPr lang="en-US" altLang="zh-TW" sz="1100" i="1" smtClean="0">
                              <a:solidFill>
                                <a:schemeClr val="tx1"/>
                              </a:solidFill>
                              <a:latin typeface="Cambria Math" panose="02040503050406030204" pitchFamily="18" charset="0"/>
                            </a:rPr>
                          </m:ctrlPr>
                        </m:fPr>
                        <m:num>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𝑣</m:t>
                              </m:r>
                            </m:e>
                            <m:sub>
                              <m:r>
                                <a:rPr lang="en-US" altLang="zh-TW" sz="1100" b="0" i="1" smtClean="0">
                                  <a:solidFill>
                                    <a:schemeClr val="tx1"/>
                                  </a:solidFill>
                                  <a:latin typeface="Cambria Math" panose="02040503050406030204" pitchFamily="18" charset="0"/>
                                </a:rPr>
                                <m:t>𝑚𝑎𝑥</m:t>
                              </m:r>
                            </m:sub>
                          </m:sSub>
                        </m:num>
                        <m:den>
                          <m:rad>
                            <m:radPr>
                              <m:degHide m:val="on"/>
                              <m:ctrlPr>
                                <a:rPr lang="en-US" altLang="zh-TW" sz="1100" i="1" smtClean="0">
                                  <a:solidFill>
                                    <a:schemeClr val="tx1"/>
                                  </a:solidFill>
                                  <a:latin typeface="Cambria Math" panose="02040503050406030204" pitchFamily="18" charset="0"/>
                                </a:rPr>
                              </m:ctrlPr>
                            </m:radPr>
                            <m:deg/>
                            <m:e>
                              <m:r>
                                <a:rPr lang="en-US" altLang="zh-TW" sz="1100" b="0" i="1" smtClean="0">
                                  <a:solidFill>
                                    <a:schemeClr val="tx1"/>
                                  </a:solidFill>
                                  <a:latin typeface="Cambria Math" panose="02040503050406030204" pitchFamily="18" charset="0"/>
                                </a:rPr>
                                <m:t>1+</m:t>
                              </m:r>
                              <m:sSup>
                                <m:sSupPr>
                                  <m:ctrlPr>
                                    <a:rPr lang="en-US" altLang="zh-TW" sz="1100" b="0" i="1" smtClean="0">
                                      <a:solidFill>
                                        <a:schemeClr val="tx1"/>
                                      </a:solidFill>
                                      <a:latin typeface="Cambria Math" panose="02040503050406030204" pitchFamily="18" charset="0"/>
                                    </a:rPr>
                                  </m:ctrlPr>
                                </m:sSupPr>
                                <m:e>
                                  <m:r>
                                    <a:rPr lang="en-US" altLang="zh-TW" sz="1100" b="0" i="1" smtClean="0">
                                      <a:solidFill>
                                        <a:schemeClr val="tx1"/>
                                      </a:solidFill>
                                      <a:latin typeface="Cambria Math" panose="02040503050406030204" pitchFamily="18" charset="0"/>
                                    </a:rPr>
                                    <m:t>(</m:t>
                                  </m:r>
                                  <m:f>
                                    <m:fPr>
                                      <m:type m:val="skw"/>
                                      <m:ctrlPr>
                                        <a:rPr lang="en-US" altLang="zh-TW" sz="1100" b="0" i="1" smtClean="0">
                                          <a:solidFill>
                                            <a:schemeClr val="tx1"/>
                                          </a:solidFill>
                                          <a:latin typeface="Cambria Math" panose="02040503050406030204" pitchFamily="18" charset="0"/>
                                        </a:rPr>
                                      </m:ctrlPr>
                                    </m:fPr>
                                    <m:num>
                                      <m:sSub>
                                        <m:sSubPr>
                                          <m:ctrlPr>
                                            <a:rPr lang="en-US" altLang="zh-TW" sz="1100" b="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𝑓</m:t>
                                          </m:r>
                                        </m:e>
                                        <m:sub>
                                          <m:r>
                                            <a:rPr lang="en-US" altLang="zh-TW" sz="1100" b="0" i="1" smtClean="0">
                                              <a:solidFill>
                                                <a:schemeClr val="tx1"/>
                                              </a:solidFill>
                                              <a:latin typeface="Cambria Math" panose="02040503050406030204" pitchFamily="18" charset="0"/>
                                            </a:rPr>
                                            <m:t>0</m:t>
                                          </m:r>
                                        </m:sub>
                                      </m:sSub>
                                    </m:num>
                                    <m:den>
                                      <m:r>
                                        <a:rPr lang="en-US" altLang="zh-TW" sz="1100" b="0" i="1" smtClean="0">
                                          <a:solidFill>
                                            <a:schemeClr val="tx1"/>
                                          </a:solidFill>
                                          <a:latin typeface="Cambria Math" panose="02040503050406030204" pitchFamily="18" charset="0"/>
                                        </a:rPr>
                                        <m:t>𝑓</m:t>
                                      </m:r>
                                    </m:den>
                                  </m:f>
                                  <m:r>
                                    <a:rPr lang="en-US" altLang="zh-TW" sz="1100" b="0" i="1" smtClean="0">
                                      <a:solidFill>
                                        <a:schemeClr val="tx1"/>
                                      </a:solidFill>
                                      <a:latin typeface="Cambria Math" panose="02040503050406030204" pitchFamily="18" charset="0"/>
                                    </a:rPr>
                                    <m:t>)</m:t>
                                  </m:r>
                                </m:e>
                                <m:sup>
                                  <m:r>
                                    <a:rPr lang="en-US" altLang="zh-TW" sz="1100" b="0" i="1" smtClean="0">
                                      <a:solidFill>
                                        <a:schemeClr val="tx1"/>
                                      </a:solidFill>
                                      <a:latin typeface="Cambria Math" panose="02040503050406030204" pitchFamily="18" charset="0"/>
                                    </a:rPr>
                                    <m:t>2</m:t>
                                  </m:r>
                                </m:sup>
                              </m:sSup>
                            </m:e>
                          </m:rad>
                        </m:den>
                      </m:f>
                      <m:r>
                        <a:rPr lang="en-US" altLang="zh-TW" sz="1100" b="0" i="1" smtClean="0">
                          <a:solidFill>
                            <a:schemeClr val="tx1"/>
                          </a:solidFill>
                          <a:latin typeface="Cambria Math" panose="02040503050406030204" pitchFamily="18" charset="0"/>
                        </a:rPr>
                        <m:t> , </m:t>
                      </m:r>
                      <m:r>
                        <a:rPr lang="en-US" altLang="zh-TW" sz="1100" b="0" i="1" smtClean="0">
                          <a:solidFill>
                            <a:schemeClr val="tx1"/>
                          </a:solidFill>
                          <a:latin typeface="Cambria Math" panose="02040503050406030204" pitchFamily="18" charset="0"/>
                        </a:rPr>
                        <m:t>𝑤h𝑒𝑟𝑒</m:t>
                      </m:r>
                      <m:r>
                        <a:rPr lang="en-US" altLang="zh-TW" sz="1100" b="0" i="1" smtClean="0">
                          <a:solidFill>
                            <a:schemeClr val="tx1"/>
                          </a:solidFill>
                          <a:latin typeface="Cambria Math" panose="02040503050406030204" pitchFamily="18" charset="0"/>
                        </a:rPr>
                        <m:t> </m:t>
                      </m:r>
                      <m:sSub>
                        <m:sSubPr>
                          <m:ctrlPr>
                            <a:rPr lang="en-US" altLang="zh-TW" sz="1100" i="1">
                              <a:solidFill>
                                <a:schemeClr val="tx1"/>
                              </a:solidFill>
                              <a:latin typeface="Cambria Math" panose="02040503050406030204" pitchFamily="18" charset="0"/>
                            </a:rPr>
                          </m:ctrlPr>
                        </m:sSubPr>
                        <m:e>
                          <m:r>
                            <a:rPr lang="en-US" altLang="zh-TW" sz="1100" i="1">
                              <a:solidFill>
                                <a:schemeClr val="tx1"/>
                              </a:solidFill>
                              <a:latin typeface="Cambria Math" panose="02040503050406030204" pitchFamily="18" charset="0"/>
                            </a:rPr>
                            <m:t>𝑓</m:t>
                          </m:r>
                        </m:e>
                        <m:sub>
                          <m:r>
                            <a:rPr lang="en-US" altLang="zh-TW" sz="1100" i="1">
                              <a:solidFill>
                                <a:schemeClr val="tx1"/>
                              </a:solidFill>
                              <a:latin typeface="Cambria Math" panose="02040503050406030204" pitchFamily="18" charset="0"/>
                            </a:rPr>
                            <m:t>0</m:t>
                          </m:r>
                        </m:sub>
                      </m:sSub>
                      <m:r>
                        <a:rPr lang="en-US" altLang="zh-TW" sz="1100" i="1">
                          <a:solidFill>
                            <a:schemeClr val="tx1"/>
                          </a:solidFill>
                          <a:latin typeface="Cambria Math" panose="02040503050406030204" pitchFamily="18" charset="0"/>
                        </a:rPr>
                        <m:t>=5.6 </m:t>
                      </m:r>
                      <m:r>
                        <a:rPr lang="en-US" altLang="zh-TW" sz="1100" i="1">
                          <a:solidFill>
                            <a:schemeClr val="tx1"/>
                          </a:solidFill>
                          <a:latin typeface="Cambria Math" panose="02040503050406030204" pitchFamily="18" charset="0"/>
                        </a:rPr>
                        <m:t>𝐻𝑧</m:t>
                      </m:r>
                    </m:oMath>
                  </m:oMathPara>
                </a14:m>
                <a:endParaRPr lang="en-US" sz="1100" dirty="0" err="1">
                  <a:latin typeface="+mn-lt"/>
                </a:endParaRPr>
              </a:p>
            </p:txBody>
          </p:sp>
        </mc:Choice>
        <mc:Fallback xmlns="">
          <p:sp>
            <p:nvSpPr>
              <p:cNvPr id="21" name="TextBox 20">
                <a:extLst>
                  <a:ext uri="{FF2B5EF4-FFF2-40B4-BE49-F238E27FC236}">
                    <a16:creationId xmlns:a16="http://schemas.microsoft.com/office/drawing/2014/main" id="{2EFA7A8C-418B-7B55-20BC-F50A84F5F560}"/>
                  </a:ext>
                </a:extLst>
              </p:cNvPr>
              <p:cNvSpPr txBox="1">
                <a:spLocks noRot="1" noChangeAspect="1" noMove="1" noResize="1" noEditPoints="1" noAdjustHandles="1" noChangeArrowheads="1" noChangeShapeType="1" noTextEdit="1"/>
              </p:cNvSpPr>
              <p:nvPr/>
            </p:nvSpPr>
            <p:spPr>
              <a:xfrm>
                <a:off x="857250" y="3893820"/>
                <a:ext cx="3238500" cy="602537"/>
              </a:xfrm>
              <a:prstGeom prst="rect">
                <a:avLst/>
              </a:prstGeom>
              <a:blipFill>
                <a:blip r:embed="rId5"/>
                <a:stretch>
                  <a:fillRect t="-5051" b="-79798"/>
                </a:stretch>
              </a:blipFill>
            </p:spPr>
            <p:txBody>
              <a:bodyPr/>
              <a:lstStyle/>
              <a:p>
                <a:r>
                  <a:rPr lang="en-US">
                    <a:noFill/>
                  </a:rPr>
                  <a:t> </a:t>
                </a:r>
              </a:p>
            </p:txBody>
          </p:sp>
        </mc:Fallback>
      </mc:AlternateContent>
      <p:sp>
        <p:nvSpPr>
          <p:cNvPr id="22" name="Rectangle: Rounded Corners 21">
            <a:extLst>
              <a:ext uri="{FF2B5EF4-FFF2-40B4-BE49-F238E27FC236}">
                <a16:creationId xmlns:a16="http://schemas.microsoft.com/office/drawing/2014/main" id="{11B9B923-4B89-7871-AED0-1EF66D45E854}"/>
              </a:ext>
            </a:extLst>
          </p:cNvPr>
          <p:cNvSpPr/>
          <p:nvPr/>
        </p:nvSpPr>
        <p:spPr>
          <a:xfrm>
            <a:off x="4679434" y="3644727"/>
            <a:ext cx="4191000" cy="1007162"/>
          </a:xfrm>
          <a:prstGeom prst="roundRect">
            <a:avLst>
              <a:gd name="adj" fmla="val 91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400" b="1" i="1" dirty="0">
                <a:solidFill>
                  <a:schemeClr val="tx1"/>
                </a:solidFill>
              </a:rPr>
              <a:t>Fragility surface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0D2F24-BAA6-C313-8CAC-A0107199F782}"/>
                  </a:ext>
                </a:extLst>
              </p:cNvPr>
              <p:cNvSpPr txBox="1"/>
              <p:nvPr/>
            </p:nvSpPr>
            <p:spPr>
              <a:xfrm>
                <a:off x="4237851" y="4117114"/>
                <a:ext cx="3238500"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𝐹𝑟𝑎𝑔𝑖𝑙𝑖𝑡𝑦</m:t>
                      </m:r>
                      <m:r>
                        <a:rPr lang="en-US" sz="1200" b="0" i="1" smtClean="0">
                          <a:latin typeface="Cambria Math" panose="02040503050406030204" pitchFamily="18" charset="0"/>
                        </a:rPr>
                        <m:t>=</m:t>
                      </m:r>
                      <m:r>
                        <a:rPr lang="en-US" sz="1200" b="0" i="1" smtClean="0">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𝐿𝑆</m:t>
                      </m:r>
                      <m:r>
                        <a:rPr lang="en-US" sz="1200" b="0" i="1" smtClean="0">
                          <a:latin typeface="Cambria Math" panose="02040503050406030204" pitchFamily="18" charset="0"/>
                        </a:rPr>
                        <m:t>|</m:t>
                      </m:r>
                      <m:r>
                        <a:rPr lang="en-US" sz="1200" b="0" i="1" smtClean="0">
                          <a:latin typeface="Cambria Math" panose="02040503050406030204" pitchFamily="18" charset="0"/>
                        </a:rPr>
                        <m:t>𝐼𝑀</m:t>
                      </m:r>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m:oMathPara>
                </a14:m>
                <a:endParaRPr lang="en-US" sz="1200" dirty="0" err="1">
                  <a:latin typeface="+mn-lt"/>
                </a:endParaRPr>
              </a:p>
            </p:txBody>
          </p:sp>
        </mc:Choice>
        <mc:Fallback xmlns="">
          <p:sp>
            <p:nvSpPr>
              <p:cNvPr id="23" name="TextBox 22">
                <a:extLst>
                  <a:ext uri="{FF2B5EF4-FFF2-40B4-BE49-F238E27FC236}">
                    <a16:creationId xmlns:a16="http://schemas.microsoft.com/office/drawing/2014/main" id="{110D2F24-BAA6-C313-8CAC-A0107199F782}"/>
                  </a:ext>
                </a:extLst>
              </p:cNvPr>
              <p:cNvSpPr txBox="1">
                <a:spLocks noRot="1" noChangeAspect="1" noMove="1" noResize="1" noEditPoints="1" noAdjustHandles="1" noChangeArrowheads="1" noChangeShapeType="1" noTextEdit="1"/>
              </p:cNvSpPr>
              <p:nvPr/>
            </p:nvSpPr>
            <p:spPr>
              <a:xfrm>
                <a:off x="4237851" y="4117114"/>
                <a:ext cx="3238500" cy="210507"/>
              </a:xfrm>
              <a:prstGeom prst="rect">
                <a:avLst/>
              </a:prstGeom>
              <a:blipFill>
                <a:blip r:embed="rId6"/>
                <a:stretch>
                  <a:fillRect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311509-60F5-2CFC-37C1-C9ECBB756C69}"/>
                  </a:ext>
                </a:extLst>
              </p:cNvPr>
              <p:cNvSpPr txBox="1"/>
              <p:nvPr/>
            </p:nvSpPr>
            <p:spPr>
              <a:xfrm>
                <a:off x="7034768" y="4053690"/>
                <a:ext cx="2223532" cy="346505"/>
              </a:xfrm>
              <a:prstGeom prst="rect">
                <a:avLst/>
              </a:prstGeom>
              <a:noFill/>
            </p:spPr>
            <p:txBody>
              <a:bodyPr wrap="square" lIns="0" tIns="0" rIns="0" bIns="0" rtlCol="0">
                <a:spAutoFit/>
              </a:bodyPr>
              <a:lstStyle/>
              <a:p>
                <a:pPr marL="171450" indent="-171450">
                  <a:lnSpc>
                    <a:spcPct val="150000"/>
                  </a:lnSpc>
                  <a:buFont typeface="Arial" panose="020B0604020202020204" pitchFamily="34" charset="0"/>
                  <a:buChar char="•"/>
                </a:pPr>
                <a:r>
                  <a:rPr lang="en-US" sz="800" dirty="0">
                    <a:latin typeface="+mn-lt"/>
                  </a:rPr>
                  <a:t>LS: limit state or damage state</a:t>
                </a:r>
              </a:p>
              <a:p>
                <a:pPr marL="171450" indent="-171450">
                  <a:lnSpc>
                    <a:spcPct val="150000"/>
                  </a:lnSpc>
                  <a:buFont typeface="Arial" panose="020B0604020202020204" pitchFamily="34" charset="0"/>
                  <a:buChar char="•"/>
                </a:pPr>
                <a:r>
                  <a:rPr lang="en-US" sz="800" dirty="0">
                    <a:latin typeface="+mn-lt"/>
                  </a:rPr>
                  <a:t>IM: Intensity measurement, i.e.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𝑀</m:t>
                        </m:r>
                      </m:e>
                      <m:sub>
                        <m:r>
                          <a:rPr lang="en-US" sz="800" b="0" i="1" smtClean="0">
                            <a:latin typeface="Cambria Math" panose="02040503050406030204" pitchFamily="18" charset="0"/>
                          </a:rPr>
                          <m:t>𝐿</m:t>
                        </m:r>
                      </m:sub>
                    </m:sSub>
                  </m:oMath>
                </a14:m>
                <a:r>
                  <a:rPr lang="en-US" sz="800" dirty="0">
                    <a:latin typeface="+mn-lt"/>
                  </a:rPr>
                  <a:t> </a:t>
                </a:r>
              </a:p>
            </p:txBody>
          </p:sp>
        </mc:Choice>
        <mc:Fallback xmlns="">
          <p:sp>
            <p:nvSpPr>
              <p:cNvPr id="24" name="TextBox 23">
                <a:extLst>
                  <a:ext uri="{FF2B5EF4-FFF2-40B4-BE49-F238E27FC236}">
                    <a16:creationId xmlns:a16="http://schemas.microsoft.com/office/drawing/2014/main" id="{01311509-60F5-2CFC-37C1-C9ECBB756C69}"/>
                  </a:ext>
                </a:extLst>
              </p:cNvPr>
              <p:cNvSpPr txBox="1">
                <a:spLocks noRot="1" noChangeAspect="1" noMove="1" noResize="1" noEditPoints="1" noAdjustHandles="1" noChangeArrowheads="1" noChangeShapeType="1" noTextEdit="1"/>
              </p:cNvSpPr>
              <p:nvPr/>
            </p:nvSpPr>
            <p:spPr>
              <a:xfrm>
                <a:off x="7034768" y="4053690"/>
                <a:ext cx="2223532" cy="346505"/>
              </a:xfrm>
              <a:prstGeom prst="rect">
                <a:avLst/>
              </a:prstGeom>
              <a:blipFill>
                <a:blip r:embed="rId7"/>
                <a:stretch>
                  <a:fillRect l="-2740" b="-17544"/>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3A56AE29-4670-738B-252F-3474FAE430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527251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extLst>
              <a:ext uri="{FF2B5EF4-FFF2-40B4-BE49-F238E27FC236}">
                <a16:creationId xmlns:a16="http://schemas.microsoft.com/office/drawing/2014/main" id="{3974751A-586E-F082-5254-615C376E9780}"/>
              </a:ext>
            </a:extLst>
          </p:cNvPr>
          <p:cNvSpPr/>
          <p:nvPr/>
        </p:nvSpPr>
        <p:spPr>
          <a:xfrm>
            <a:off x="7312074" y="1440180"/>
            <a:ext cx="1577340" cy="3025140"/>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2" name="Arrow: Pentagon 21">
            <a:extLst>
              <a:ext uri="{FF2B5EF4-FFF2-40B4-BE49-F238E27FC236}">
                <a16:creationId xmlns:a16="http://schemas.microsoft.com/office/drawing/2014/main" id="{81548551-D003-930F-9F09-3673E0860C54}"/>
              </a:ext>
            </a:extLst>
          </p:cNvPr>
          <p:cNvSpPr/>
          <p:nvPr/>
        </p:nvSpPr>
        <p:spPr>
          <a:xfrm>
            <a:off x="6367194" y="1440180"/>
            <a:ext cx="1478280" cy="3025140"/>
          </a:xfrm>
          <a:prstGeom prst="homePlate">
            <a:avLst>
              <a:gd name="adj" fmla="val 371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6</a:t>
            </a:fld>
            <a:endParaRPr lang="de-DE" dirty="0"/>
          </a:p>
        </p:txBody>
      </p:sp>
      <p:sp>
        <p:nvSpPr>
          <p:cNvPr id="18" name="Arrow: Pentagon 17">
            <a:extLst>
              <a:ext uri="{FF2B5EF4-FFF2-40B4-BE49-F238E27FC236}">
                <a16:creationId xmlns:a16="http://schemas.microsoft.com/office/drawing/2014/main" id="{9A7AE2DF-D5E9-6E4C-8209-D890F39AD1DA}"/>
              </a:ext>
            </a:extLst>
          </p:cNvPr>
          <p:cNvSpPr/>
          <p:nvPr/>
        </p:nvSpPr>
        <p:spPr>
          <a:xfrm>
            <a:off x="294054" y="1440180"/>
            <a:ext cx="1478280" cy="3025140"/>
          </a:xfrm>
          <a:prstGeom prst="homePlate">
            <a:avLst>
              <a:gd name="adj" fmla="val 371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9" name="Arrow: Chevron 18">
            <a:extLst>
              <a:ext uri="{FF2B5EF4-FFF2-40B4-BE49-F238E27FC236}">
                <a16:creationId xmlns:a16="http://schemas.microsoft.com/office/drawing/2014/main" id="{CE5148C5-0455-F483-5CB1-6A919ECBE13E}"/>
              </a:ext>
            </a:extLst>
          </p:cNvPr>
          <p:cNvSpPr/>
          <p:nvPr/>
        </p:nvSpPr>
        <p:spPr>
          <a:xfrm>
            <a:off x="1345614" y="1440180"/>
            <a:ext cx="4411980" cy="3025140"/>
          </a:xfrm>
          <a:prstGeom prst="chevron">
            <a:avLst>
              <a:gd name="adj" fmla="val 1801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chemeClr val="tx1"/>
              </a:solidFill>
            </a:endParaRPr>
          </a:p>
        </p:txBody>
      </p:sp>
      <p:sp>
        <p:nvSpPr>
          <p:cNvPr id="20" name="Arrow: Chevron 19">
            <a:extLst>
              <a:ext uri="{FF2B5EF4-FFF2-40B4-BE49-F238E27FC236}">
                <a16:creationId xmlns:a16="http://schemas.microsoft.com/office/drawing/2014/main" id="{7B4FDF8C-2871-E747-AE9A-E1A71E171C79}"/>
              </a:ext>
            </a:extLst>
          </p:cNvPr>
          <p:cNvSpPr/>
          <p:nvPr/>
        </p:nvSpPr>
        <p:spPr>
          <a:xfrm>
            <a:off x="5338494" y="1439704"/>
            <a:ext cx="2385060" cy="3025140"/>
          </a:xfrm>
          <a:prstGeom prst="chevron">
            <a:avLst>
              <a:gd name="adj" fmla="val 2344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chemeClr val="tx1"/>
              </a:solidFill>
            </a:endParaRPr>
          </a:p>
        </p:txBody>
      </p:sp>
      <p:sp>
        <p:nvSpPr>
          <p:cNvPr id="23" name="TextBox 22">
            <a:extLst>
              <a:ext uri="{FF2B5EF4-FFF2-40B4-BE49-F238E27FC236}">
                <a16:creationId xmlns:a16="http://schemas.microsoft.com/office/drawing/2014/main" id="{74AD04F4-343A-1484-47AC-85B39EE1F3D2}"/>
              </a:ext>
            </a:extLst>
          </p:cNvPr>
          <p:cNvSpPr txBox="1"/>
          <p:nvPr/>
        </p:nvSpPr>
        <p:spPr>
          <a:xfrm>
            <a:off x="537450" y="2542931"/>
            <a:ext cx="934551" cy="71622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Introduction</a:t>
            </a:r>
          </a:p>
          <a:p>
            <a:pPr algn="ctr">
              <a:lnSpc>
                <a:spcPct val="114000"/>
              </a:lnSpc>
            </a:pPr>
            <a:r>
              <a:rPr lang="en-US" sz="1400" dirty="0">
                <a:effectLst>
                  <a:outerShdw blurRad="38100" dist="38100" dir="2700000" algn="tl">
                    <a:srgbClr val="000000">
                      <a:alpha val="43137"/>
                    </a:srgbClr>
                  </a:outerShdw>
                </a:effectLst>
                <a:latin typeface="+mn-lt"/>
              </a:rPr>
              <a:t>&amp;</a:t>
            </a:r>
          </a:p>
          <a:p>
            <a:pPr algn="ctr">
              <a:lnSpc>
                <a:spcPct val="114000"/>
              </a:lnSpc>
            </a:pPr>
            <a:r>
              <a:rPr lang="en-US" sz="1400" dirty="0">
                <a:effectLst>
                  <a:outerShdw blurRad="38100" dist="38100" dir="2700000" algn="tl">
                    <a:srgbClr val="000000">
                      <a:alpha val="43137"/>
                    </a:srgbClr>
                  </a:outerShdw>
                </a:effectLst>
                <a:latin typeface="+mn-lt"/>
              </a:rPr>
              <a:t>Motivation</a:t>
            </a:r>
          </a:p>
        </p:txBody>
      </p:sp>
      <p:sp>
        <p:nvSpPr>
          <p:cNvPr id="24" name="TextBox 23">
            <a:extLst>
              <a:ext uri="{FF2B5EF4-FFF2-40B4-BE49-F238E27FC236}">
                <a16:creationId xmlns:a16="http://schemas.microsoft.com/office/drawing/2014/main" id="{0F458339-C1D3-F968-6327-4DF7A30D596A}"/>
              </a:ext>
            </a:extLst>
          </p:cNvPr>
          <p:cNvSpPr txBox="1"/>
          <p:nvPr/>
        </p:nvSpPr>
        <p:spPr>
          <a:xfrm>
            <a:off x="7896036" y="2542931"/>
            <a:ext cx="886461" cy="71622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Conclusion</a:t>
            </a:r>
          </a:p>
          <a:p>
            <a:pPr algn="ctr">
              <a:lnSpc>
                <a:spcPct val="114000"/>
              </a:lnSpc>
            </a:pPr>
            <a:r>
              <a:rPr lang="en-US" sz="1400" dirty="0">
                <a:effectLst>
                  <a:outerShdw blurRad="38100" dist="38100" dir="2700000" algn="tl">
                    <a:srgbClr val="000000">
                      <a:alpha val="43137"/>
                    </a:srgbClr>
                  </a:outerShdw>
                </a:effectLst>
                <a:latin typeface="+mn-lt"/>
              </a:rPr>
              <a:t>&amp;</a:t>
            </a:r>
          </a:p>
          <a:p>
            <a:pPr algn="ctr">
              <a:lnSpc>
                <a:spcPct val="114000"/>
              </a:lnSpc>
            </a:pPr>
            <a:r>
              <a:rPr lang="en-US" sz="1400" dirty="0">
                <a:effectLst>
                  <a:outerShdw blurRad="38100" dist="38100" dir="2700000" algn="tl">
                    <a:srgbClr val="000000">
                      <a:alpha val="43137"/>
                    </a:srgbClr>
                  </a:outerShdw>
                </a:effectLst>
                <a:latin typeface="+mn-lt"/>
              </a:rPr>
              <a:t>Outlook</a:t>
            </a:r>
          </a:p>
        </p:txBody>
      </p:sp>
      <p:sp>
        <p:nvSpPr>
          <p:cNvPr id="25" name="Rectangle 24">
            <a:extLst>
              <a:ext uri="{FF2B5EF4-FFF2-40B4-BE49-F238E27FC236}">
                <a16:creationId xmlns:a16="http://schemas.microsoft.com/office/drawing/2014/main" id="{A6AA7529-3176-D72D-B91C-071318A74721}"/>
              </a:ext>
            </a:extLst>
          </p:cNvPr>
          <p:cNvSpPr/>
          <p:nvPr/>
        </p:nvSpPr>
        <p:spPr>
          <a:xfrm>
            <a:off x="1825674" y="2876550"/>
            <a:ext cx="3939539" cy="144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6" name="TextBox 25">
            <a:extLst>
              <a:ext uri="{FF2B5EF4-FFF2-40B4-BE49-F238E27FC236}">
                <a16:creationId xmlns:a16="http://schemas.microsoft.com/office/drawing/2014/main" id="{8B919FE9-D930-268B-9B06-58B4EA36C995}"/>
              </a:ext>
            </a:extLst>
          </p:cNvPr>
          <p:cNvSpPr txBox="1"/>
          <p:nvPr/>
        </p:nvSpPr>
        <p:spPr>
          <a:xfrm>
            <a:off x="1901775" y="1938631"/>
            <a:ext cx="3250890" cy="47064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Scenario based ground motion generator</a:t>
            </a:r>
          </a:p>
          <a:p>
            <a:pPr algn="ctr">
              <a:lnSpc>
                <a:spcPct val="114000"/>
              </a:lnSpc>
            </a:pPr>
            <a:r>
              <a:rPr lang="en-US" sz="1400" dirty="0">
                <a:effectLst>
                  <a:outerShdw blurRad="38100" dist="38100" dir="2700000" algn="tl">
                    <a:srgbClr val="000000">
                      <a:alpha val="43137"/>
                    </a:srgbClr>
                  </a:outerShdw>
                </a:effectLst>
                <a:latin typeface="+mn-lt"/>
              </a:rPr>
              <a:t>(SBGMG)</a:t>
            </a:r>
          </a:p>
        </p:txBody>
      </p:sp>
      <p:sp>
        <p:nvSpPr>
          <p:cNvPr id="27" name="TextBox 26">
            <a:extLst>
              <a:ext uri="{FF2B5EF4-FFF2-40B4-BE49-F238E27FC236}">
                <a16:creationId xmlns:a16="http://schemas.microsoft.com/office/drawing/2014/main" id="{83911CFA-3818-9F7C-45C8-C7FC2F2E7F5B}"/>
              </a:ext>
            </a:extLst>
          </p:cNvPr>
          <p:cNvSpPr txBox="1"/>
          <p:nvPr/>
        </p:nvSpPr>
        <p:spPr>
          <a:xfrm>
            <a:off x="1964298" y="3507528"/>
            <a:ext cx="3125856" cy="47064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Stochastic polynomial chaos expansion</a:t>
            </a:r>
          </a:p>
          <a:p>
            <a:pPr algn="ctr">
              <a:lnSpc>
                <a:spcPct val="114000"/>
              </a:lnSpc>
            </a:pPr>
            <a:r>
              <a:rPr lang="en-US" sz="1400" dirty="0">
                <a:effectLst>
                  <a:outerShdw blurRad="38100" dist="38100" dir="2700000" algn="tl">
                    <a:srgbClr val="000000">
                      <a:alpha val="43137"/>
                    </a:srgbClr>
                  </a:outerShdw>
                </a:effectLst>
                <a:latin typeface="+mn-lt"/>
              </a:rPr>
              <a:t>(SPCE)</a:t>
            </a:r>
          </a:p>
        </p:txBody>
      </p:sp>
      <p:sp>
        <p:nvSpPr>
          <p:cNvPr id="28" name="TextBox 27">
            <a:extLst>
              <a:ext uri="{FF2B5EF4-FFF2-40B4-BE49-F238E27FC236}">
                <a16:creationId xmlns:a16="http://schemas.microsoft.com/office/drawing/2014/main" id="{DB904299-7C55-168F-71C4-5834E34F1152}"/>
              </a:ext>
            </a:extLst>
          </p:cNvPr>
          <p:cNvSpPr txBox="1"/>
          <p:nvPr/>
        </p:nvSpPr>
        <p:spPr>
          <a:xfrm>
            <a:off x="6268134" y="2824448"/>
            <a:ext cx="896079" cy="22506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Case study</a:t>
            </a:r>
          </a:p>
        </p:txBody>
      </p:sp>
      <p:sp>
        <p:nvSpPr>
          <p:cNvPr id="29" name="Titel 2">
            <a:extLst>
              <a:ext uri="{FF2B5EF4-FFF2-40B4-BE49-F238E27FC236}">
                <a16:creationId xmlns:a16="http://schemas.microsoft.com/office/drawing/2014/main" id="{B3816B95-595D-EC9A-C8E6-58342B12CA87}"/>
              </a:ext>
            </a:extLst>
          </p:cNvPr>
          <p:cNvSpPr>
            <a:spLocks noGrp="1"/>
          </p:cNvSpPr>
          <p:nvPr>
            <p:ph type="title"/>
          </p:nvPr>
        </p:nvSpPr>
        <p:spPr>
          <a:xfrm>
            <a:off x="319090" y="815879"/>
            <a:ext cx="8508999" cy="380810"/>
          </a:xfrm>
        </p:spPr>
        <p:txBody>
          <a:bodyPr/>
          <a:lstStyle/>
          <a:p>
            <a:r>
              <a:rPr lang="en-US" dirty="0"/>
              <a:t>Content of presentation</a:t>
            </a:r>
          </a:p>
        </p:txBody>
      </p:sp>
      <p:sp>
        <p:nvSpPr>
          <p:cNvPr id="3" name="Fußzeilenplatzhalter 4">
            <a:extLst>
              <a:ext uri="{FF2B5EF4-FFF2-40B4-BE49-F238E27FC236}">
                <a16:creationId xmlns:a16="http://schemas.microsoft.com/office/drawing/2014/main" id="{E27C468B-18F6-37D9-079F-4B1E4F0D646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251729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60</a:t>
            </a:fld>
            <a:endParaRPr lang="de-DE" dirty="0"/>
          </a:p>
        </p:txBody>
      </p:sp>
      <p:pic>
        <p:nvPicPr>
          <p:cNvPr id="6" name="Graphic 5">
            <a:extLst>
              <a:ext uri="{FF2B5EF4-FFF2-40B4-BE49-F238E27FC236}">
                <a16:creationId xmlns:a16="http://schemas.microsoft.com/office/drawing/2014/main" id="{0DEA0AF3-5ECC-A6E4-ED1D-574AC5189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6949" y="2170246"/>
            <a:ext cx="2952751" cy="2214563"/>
          </a:xfrm>
          <a:prstGeom prst="rect">
            <a:avLst/>
          </a:prstGeom>
        </p:spPr>
      </p:pic>
      <p:pic>
        <p:nvPicPr>
          <p:cNvPr id="8" name="Graphic 7">
            <a:extLst>
              <a:ext uri="{FF2B5EF4-FFF2-40B4-BE49-F238E27FC236}">
                <a16:creationId xmlns:a16="http://schemas.microsoft.com/office/drawing/2014/main" id="{50EE23F9-358E-0B66-39E8-BE32E5266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7059" y="2170247"/>
            <a:ext cx="2952751" cy="2214563"/>
          </a:xfrm>
          <a:prstGeom prst="rect">
            <a:avLst/>
          </a:prstGeom>
        </p:spPr>
      </p:pic>
      <p:pic>
        <p:nvPicPr>
          <p:cNvPr id="11" name="Graphic 10">
            <a:extLst>
              <a:ext uri="{FF2B5EF4-FFF2-40B4-BE49-F238E27FC236}">
                <a16:creationId xmlns:a16="http://schemas.microsoft.com/office/drawing/2014/main" id="{2946BB8E-BF3D-96DB-023F-C155C3534B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449" y="2170247"/>
            <a:ext cx="2952750" cy="2214563"/>
          </a:xfrm>
          <a:prstGeom prst="rect">
            <a:avLst/>
          </a:prstGeom>
        </p:spPr>
      </p:pic>
      <p:sp>
        <p:nvSpPr>
          <p:cNvPr id="12" name="TextBox 11">
            <a:extLst>
              <a:ext uri="{FF2B5EF4-FFF2-40B4-BE49-F238E27FC236}">
                <a16:creationId xmlns:a16="http://schemas.microsoft.com/office/drawing/2014/main" id="{F19887DE-0E10-6422-5475-3FFEC41F1923}"/>
              </a:ext>
            </a:extLst>
          </p:cNvPr>
          <p:cNvSpPr txBox="1"/>
          <p:nvPr/>
        </p:nvSpPr>
        <p:spPr>
          <a:xfrm>
            <a:off x="732508"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x-direction</a:t>
            </a:r>
            <a:endParaRPr lang="en-US" sz="1000" dirty="0">
              <a:latin typeface="+mn-lt"/>
            </a:endParaRPr>
          </a:p>
        </p:txBody>
      </p:sp>
      <p:sp>
        <p:nvSpPr>
          <p:cNvPr id="14" name="TextBox 13">
            <a:extLst>
              <a:ext uri="{FF2B5EF4-FFF2-40B4-BE49-F238E27FC236}">
                <a16:creationId xmlns:a16="http://schemas.microsoft.com/office/drawing/2014/main" id="{9C4EE90E-751D-5596-BFD5-E7F65A16DB3D}"/>
              </a:ext>
            </a:extLst>
          </p:cNvPr>
          <p:cNvSpPr txBox="1"/>
          <p:nvPr/>
        </p:nvSpPr>
        <p:spPr>
          <a:xfrm>
            <a:off x="3537150"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y-direction</a:t>
            </a:r>
            <a:endParaRPr lang="en-US" sz="1000" dirty="0">
              <a:latin typeface="+mn-lt"/>
            </a:endParaRPr>
          </a:p>
        </p:txBody>
      </p:sp>
      <p:sp>
        <p:nvSpPr>
          <p:cNvPr id="15" name="TextBox 14">
            <a:extLst>
              <a:ext uri="{FF2B5EF4-FFF2-40B4-BE49-F238E27FC236}">
                <a16:creationId xmlns:a16="http://schemas.microsoft.com/office/drawing/2014/main" id="{1135C4A1-0648-639B-D1D1-67B957AE9CDF}"/>
              </a:ext>
            </a:extLst>
          </p:cNvPr>
          <p:cNvSpPr txBox="1"/>
          <p:nvPr/>
        </p:nvSpPr>
        <p:spPr>
          <a:xfrm>
            <a:off x="6638009"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z-direction</a:t>
            </a:r>
            <a:endParaRPr lang="en-US" sz="1000" dirty="0">
              <a:latin typeface="+mn-lt"/>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2B14179-B92E-0794-7314-9BD44CA92FE9}"/>
                  </a:ext>
                </a:extLst>
              </p:cNvPr>
              <p:cNvSpPr txBox="1"/>
              <p:nvPr/>
            </p:nvSpPr>
            <p:spPr>
              <a:xfrm>
                <a:off x="319090" y="1277747"/>
                <a:ext cx="7178990" cy="79682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sz="1200" dirty="0">
                    <a:latin typeface="+mn-lt"/>
                  </a:rPr>
                  <a:t>The response surfaces are plotted for </a:t>
                </a: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e>
                        </m:d>
                      </m:e>
                    </m:func>
                  </m:oMath>
                </a14:m>
                <a:r>
                  <a:rPr lang="en-US" sz="1200" dirty="0">
                    <a:latin typeface="+mn-lt"/>
                  </a:rPr>
                  <a:t> against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r>
                      <a:rPr lang="en-US" sz="1200" b="0" i="1" smtClean="0">
                        <a:latin typeface="Cambria Math" panose="02040503050406030204" pitchFamily="18" charset="0"/>
                      </a:rPr>
                      <m:t> </m:t>
                    </m:r>
                  </m:oMath>
                </a14:m>
                <a:r>
                  <a:rPr lang="en-US" sz="1200" dirty="0">
                    <a:latin typeface="+mn-lt"/>
                  </a:rPr>
                  <a:t>and R.</a:t>
                </a:r>
              </a:p>
              <a:p>
                <a:pPr marL="285750" indent="-285750">
                  <a:lnSpc>
                    <a:spcPct val="150000"/>
                  </a:lnSpc>
                  <a:buFont typeface="Arial" panose="020B0604020202020204" pitchFamily="34" charset="0"/>
                  <a:buChar char="•"/>
                </a:pPr>
                <a14:m>
                  <m:oMath xmlns:m="http://schemas.openxmlformats.org/officeDocument/2006/math">
                    <m:func>
                      <m:funcPr>
                        <m:ctrlPr>
                          <a:rPr lang="en-US" sz="1200" i="1" smtClean="0">
                            <a:latin typeface="Cambria Math" panose="02040503050406030204" pitchFamily="18" charset="0"/>
                          </a:rPr>
                        </m:ctrlPr>
                      </m:funcPr>
                      <m:fName>
                        <m:r>
                          <m:rPr>
                            <m:sty m:val="p"/>
                          </m:rPr>
                          <a:rPr lang="en-US" sz="1200">
                            <a:latin typeface="Cambria Math" panose="02040503050406030204" pitchFamily="18" charset="0"/>
                          </a:rPr>
                          <m:t>ln</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𝑣</m:t>
                                </m:r>
                              </m:e>
                              <m:sub>
                                <m:r>
                                  <a:rPr lang="en-US" sz="1200" i="1">
                                    <a:latin typeface="Cambria Math" panose="02040503050406030204" pitchFamily="18" charset="0"/>
                                  </a:rPr>
                                  <m:t>𝑚𝑎𝑥</m:t>
                                </m:r>
                              </m:sub>
                            </m:sSub>
                          </m:e>
                        </m:d>
                      </m:e>
                    </m:func>
                    <m:r>
                      <a:rPr lang="en-US" sz="1200" i="1">
                        <a:latin typeface="Cambria Math" panose="02040503050406030204" pitchFamily="18" charset="0"/>
                      </a:rPr>
                      <m:t> </m:t>
                    </m:r>
                    <m:r>
                      <a:rPr lang="en-US" sz="1200" b="0" i="1" smtClean="0">
                        <a:latin typeface="Cambria Math" panose="02040503050406030204" pitchFamily="18" charset="0"/>
                      </a:rPr>
                      <m:t> </m:t>
                    </m:r>
                  </m:oMath>
                </a14:m>
                <a:r>
                  <a:rPr lang="en-US" sz="1200" dirty="0">
                    <a:latin typeface="+mn-lt"/>
                  </a:rPr>
                  <a:t>is </a:t>
                </a:r>
                <a:r>
                  <a:rPr lang="en-US" sz="1200" b="1" dirty="0">
                    <a:latin typeface="+mn-lt"/>
                  </a:rPr>
                  <a:t>positive</a:t>
                </a:r>
                <a:r>
                  <a:rPr lang="en-US" sz="1200" dirty="0">
                    <a:latin typeface="+mn-lt"/>
                  </a:rPr>
                  <a:t> proportional to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oMath>
                </a14:m>
                <a:r>
                  <a:rPr lang="en-US" sz="1200" dirty="0">
                    <a:latin typeface="+mn-lt"/>
                  </a:rPr>
                  <a:t> in all directions with </a:t>
                </a:r>
                <a:r>
                  <a:rPr lang="en-US" sz="1200" b="1" dirty="0">
                    <a:latin typeface="+mn-lt"/>
                  </a:rPr>
                  <a:t>larger gradient</a:t>
                </a:r>
                <a:r>
                  <a:rPr lang="en-US" sz="1200" dirty="0">
                    <a:latin typeface="+mn-lt"/>
                  </a:rPr>
                  <a:t>.</a:t>
                </a:r>
              </a:p>
              <a:p>
                <a:pPr marL="285750" indent="-285750">
                  <a:lnSpc>
                    <a:spcPct val="150000"/>
                  </a:lnSpc>
                  <a:buFont typeface="Arial" panose="020B0604020202020204" pitchFamily="34" charset="0"/>
                  <a:buChar char="•"/>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e>
                        </m:d>
                      </m:e>
                    </m:func>
                    <m:r>
                      <a:rPr lang="en-US" sz="1200" b="0" i="1" smtClean="0">
                        <a:latin typeface="Cambria Math" panose="02040503050406030204" pitchFamily="18" charset="0"/>
                      </a:rPr>
                      <m:t> </m:t>
                    </m:r>
                  </m:oMath>
                </a14:m>
                <a:r>
                  <a:rPr lang="en-US" sz="1200" dirty="0">
                    <a:latin typeface="+mn-lt"/>
                  </a:rPr>
                  <a:t> is </a:t>
                </a:r>
                <a:r>
                  <a:rPr lang="en-US" sz="1200" b="1" dirty="0">
                    <a:latin typeface="+mn-lt"/>
                  </a:rPr>
                  <a:t>negative</a:t>
                </a:r>
                <a:r>
                  <a:rPr lang="en-US" sz="1200" dirty="0">
                    <a:latin typeface="+mn-lt"/>
                  </a:rPr>
                  <a:t> </a:t>
                </a:r>
                <a:r>
                  <a:rPr lang="en-US" sz="1200" dirty="0"/>
                  <a:t>proportional to R in all directions with </a:t>
                </a:r>
                <a:r>
                  <a:rPr lang="en-US" sz="1200" b="1" dirty="0"/>
                  <a:t>smaller gradient</a:t>
                </a:r>
                <a:r>
                  <a:rPr lang="en-US" sz="1200" dirty="0"/>
                  <a:t>.</a:t>
                </a:r>
                <a:endParaRPr lang="en-US" sz="1200" dirty="0">
                  <a:latin typeface="+mn-lt"/>
                </a:endParaRPr>
              </a:p>
            </p:txBody>
          </p:sp>
        </mc:Choice>
        <mc:Fallback>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9090" y="1277747"/>
                <a:ext cx="7178990" cy="796821"/>
              </a:xfrm>
              <a:prstGeom prst="rect">
                <a:avLst/>
              </a:prstGeom>
              <a:blipFill>
                <a:blip r:embed="rId9"/>
                <a:stretch>
                  <a:fillRect l="-1188" b="-10769"/>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3AAB779-0DD6-E00B-671A-4AB662A717E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9" name="Straight Arrow Connector 8">
            <a:extLst>
              <a:ext uri="{FF2B5EF4-FFF2-40B4-BE49-F238E27FC236}">
                <a16:creationId xmlns:a16="http://schemas.microsoft.com/office/drawing/2014/main" id="{CF7A829B-85E9-7BE0-AAFC-6A89CA3CDB2B}"/>
              </a:ext>
            </a:extLst>
          </p:cNvPr>
          <p:cNvCxnSpPr>
            <a:cxnSpLocks/>
          </p:cNvCxnSpPr>
          <p:nvPr/>
        </p:nvCxnSpPr>
        <p:spPr>
          <a:xfrm flipV="1">
            <a:off x="4385590" y="2827020"/>
            <a:ext cx="1077950" cy="844266"/>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8213FA7-47B2-0BF8-505E-E6C190FFACF7}"/>
              </a:ext>
            </a:extLst>
          </p:cNvPr>
          <p:cNvCxnSpPr>
            <a:cxnSpLocks/>
          </p:cNvCxnSpPr>
          <p:nvPr/>
        </p:nvCxnSpPr>
        <p:spPr>
          <a:xfrm flipH="1" flipV="1">
            <a:off x="3429000" y="3345180"/>
            <a:ext cx="982778" cy="321147"/>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4CEF33-5148-E86A-C750-FF313C5299B0}"/>
              </a:ext>
            </a:extLst>
          </p:cNvPr>
          <p:cNvSpPr txBox="1"/>
          <p:nvPr/>
        </p:nvSpPr>
        <p:spPr>
          <a:xfrm>
            <a:off x="5206126" y="2618431"/>
            <a:ext cx="665247"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Large slope</a:t>
            </a:r>
          </a:p>
        </p:txBody>
      </p:sp>
      <p:sp>
        <p:nvSpPr>
          <p:cNvPr id="23" name="TextBox 22">
            <a:extLst>
              <a:ext uri="{FF2B5EF4-FFF2-40B4-BE49-F238E27FC236}">
                <a16:creationId xmlns:a16="http://schemas.microsoft.com/office/drawing/2014/main" id="{8734BAAC-5EBE-908C-6890-A777FCE824BE}"/>
              </a:ext>
            </a:extLst>
          </p:cNvPr>
          <p:cNvSpPr txBox="1"/>
          <p:nvPr/>
        </p:nvSpPr>
        <p:spPr>
          <a:xfrm>
            <a:off x="2872747" y="3168778"/>
            <a:ext cx="658835"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Slight slope</a:t>
            </a:r>
          </a:p>
        </p:txBody>
      </p:sp>
    </p:spTree>
    <p:extLst>
      <p:ext uri="{BB962C8B-B14F-4D97-AF65-F5344CB8AC3E}">
        <p14:creationId xmlns:p14="http://schemas.microsoft.com/office/powerpoint/2010/main" val="1104328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Idealization</a:t>
                </a:r>
                <a:r>
                  <a:rPr lang="de-DE" sz="2000" dirty="0"/>
                  <a:t> and </a:t>
                </a:r>
                <a:r>
                  <a:rPr lang="en-US" sz="2000" dirty="0"/>
                  <a:t>simplification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𝑠𝑏</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61</a:t>
            </a:fld>
            <a:endParaRPr lang="de-DE" dirty="0"/>
          </a:p>
        </p:txBody>
      </p:sp>
      <p:pic>
        <p:nvPicPr>
          <p:cNvPr id="6" name="Graphic 5">
            <a:extLst>
              <a:ext uri="{FF2B5EF4-FFF2-40B4-BE49-F238E27FC236}">
                <a16:creationId xmlns:a16="http://schemas.microsoft.com/office/drawing/2014/main" id="{64494681-0664-4EC3-F1C0-E3605A467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604" y="1182069"/>
            <a:ext cx="3690455" cy="3532348"/>
          </a:xfrm>
          <a:prstGeom prst="rect">
            <a:avLst/>
          </a:prstGeom>
        </p:spPr>
      </p:pic>
      <p:pic>
        <p:nvPicPr>
          <p:cNvPr id="10" name="Picture 9">
            <a:extLst>
              <a:ext uri="{FF2B5EF4-FFF2-40B4-BE49-F238E27FC236}">
                <a16:creationId xmlns:a16="http://schemas.microsoft.com/office/drawing/2014/main" id="{FF7C394D-99E4-4A71-2008-643E145F4DB2}"/>
              </a:ext>
            </a:extLst>
          </p:cNvPr>
          <p:cNvPicPr>
            <a:picLocks noChangeAspect="1"/>
          </p:cNvPicPr>
          <p:nvPr/>
        </p:nvPicPr>
        <p:blipFill>
          <a:blip r:embed="rId6"/>
          <a:stretch>
            <a:fillRect/>
          </a:stretch>
        </p:blipFill>
        <p:spPr>
          <a:xfrm>
            <a:off x="4048596" y="2546731"/>
            <a:ext cx="4876800" cy="754906"/>
          </a:xfrm>
          <a:prstGeom prst="rect">
            <a:avLst/>
          </a:prstGeom>
        </p:spPr>
      </p:pic>
      <p:sp>
        <p:nvSpPr>
          <p:cNvPr id="2" name="Fußzeilenplatzhalter 4">
            <a:extLst>
              <a:ext uri="{FF2B5EF4-FFF2-40B4-BE49-F238E27FC236}">
                <a16:creationId xmlns:a16="http://schemas.microsoft.com/office/drawing/2014/main" id="{B30375BA-00C4-DC88-9DA0-557747480E8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13221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Conclusion and outlook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62</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844A4C75-90F4-9743-59B9-3D24E45A5E9C}"/>
                  </a:ext>
                </a:extLst>
              </p:cNvPr>
              <p:cNvSpPr/>
              <p:nvPr/>
            </p:nvSpPr>
            <p:spPr>
              <a:xfrm>
                <a:off x="381000" y="1249679"/>
                <a:ext cx="4191000" cy="3471493"/>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i="1" dirty="0">
                    <a:solidFill>
                      <a:schemeClr val="tx1"/>
                    </a:solidFill>
                  </a:rPr>
                  <a:t>Conclusion</a:t>
                </a:r>
                <a:endParaRPr lang="en-US" sz="1200" dirty="0">
                  <a:solidFill>
                    <a:schemeClr val="tx1"/>
                  </a:solidFill>
                </a:endParaRPr>
              </a:p>
              <a:p>
                <a:pPr marL="228600" indent="-228600">
                  <a:lnSpc>
                    <a:spcPct val="114000"/>
                  </a:lnSpc>
                  <a:buFont typeface="+mj-lt"/>
                  <a:buAutoNum type="arabicPeriod"/>
                </a:pPr>
                <a:r>
                  <a:rPr lang="en-US" sz="900" dirty="0">
                    <a:solidFill>
                      <a:schemeClr val="tx1"/>
                    </a:solidFill>
                  </a:rPr>
                  <a:t>The SBGMB can generate artificial ground motion with characteristics and patterns similar to recorded data, even when accounting for stochasticity.</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accuracy of the SPCE model is </a:t>
                </a:r>
                <a:r>
                  <a:rPr lang="en-US" sz="900" b="1" dirty="0">
                    <a:solidFill>
                      <a:schemeClr val="tx1"/>
                    </a:solidFill>
                  </a:rPr>
                  <a:t>positively proportional </a:t>
                </a:r>
                <a:r>
                  <a:rPr lang="en-US" sz="900" dirty="0">
                    <a:solidFill>
                      <a:schemeClr val="tx1"/>
                    </a:solidFill>
                  </a:rPr>
                  <a:t>to </a:t>
                </a:r>
                <a14:m>
                  <m:oMath xmlns:m="http://schemas.openxmlformats.org/officeDocument/2006/math">
                    <m:r>
                      <a:rPr lang="en-US" sz="900" b="0" i="1" smtClean="0">
                        <a:solidFill>
                          <a:schemeClr val="tx1"/>
                        </a:solidFill>
                        <a:latin typeface="Cambria Math" panose="02040503050406030204" pitchFamily="18" charset="0"/>
                      </a:rPr>
                      <m:t>𝑝</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𝑞</m:t>
                    </m:r>
                  </m:oMath>
                </a14:m>
                <a:r>
                  <a:rPr lang="en-US" sz="900" dirty="0">
                    <a:solidFill>
                      <a:schemeClr val="tx1"/>
                    </a:solidFill>
                  </a:rPr>
                  <a:t> and </a:t>
                </a:r>
                <a14:m>
                  <m:oMath xmlns:m="http://schemas.openxmlformats.org/officeDocument/2006/math">
                    <m:r>
                      <a:rPr lang="en-US" sz="900" b="0" i="1" smtClean="0">
                        <a:solidFill>
                          <a:schemeClr val="tx1"/>
                        </a:solidFill>
                        <a:latin typeface="Cambria Math" panose="02040503050406030204" pitchFamily="18" charset="0"/>
                      </a:rPr>
                      <m:t>𝑁</m:t>
                    </m:r>
                  </m:oMath>
                </a14:m>
                <a:r>
                  <a:rPr lang="en-US" sz="900" dirty="0">
                    <a:solidFill>
                      <a:schemeClr val="tx1"/>
                    </a:solidFill>
                  </a:rPr>
                  <a:t>. For current problem, </a:t>
                </a:r>
                <a14:m>
                  <m:oMath xmlns:m="http://schemas.openxmlformats.org/officeDocument/2006/math">
                    <m:r>
                      <a:rPr lang="en-US" sz="900" i="1">
                        <a:solidFill>
                          <a:schemeClr val="tx1"/>
                        </a:solidFill>
                        <a:latin typeface="Cambria Math" panose="02040503050406030204" pitchFamily="18" charset="0"/>
                      </a:rPr>
                      <m:t>𝑝</m:t>
                    </m:r>
                    <m:r>
                      <a:rPr lang="en-US" sz="900" dirty="0">
                        <a:solidFill>
                          <a:schemeClr val="tx1"/>
                        </a:solidFill>
                        <a:latin typeface="Cambria Math" panose="02040503050406030204" pitchFamily="18" charset="0"/>
                        <a:ea typeface="Cambria Math" panose="02040503050406030204" pitchFamily="18" charset="0"/>
                      </a:rPr>
                      <m:t>≥</m:t>
                    </m:r>
                    <m:r>
                      <a:rPr lang="en-US" sz="900" b="0" i="0" dirty="0" smtClean="0">
                        <a:solidFill>
                          <a:schemeClr val="tx1"/>
                        </a:solidFill>
                        <a:latin typeface="Cambria Math" panose="02040503050406030204" pitchFamily="18" charset="0"/>
                        <a:ea typeface="Cambria Math" panose="02040503050406030204" pitchFamily="18" charset="0"/>
                      </a:rPr>
                      <m:t>3,</m:t>
                    </m:r>
                    <m:r>
                      <m:rPr>
                        <m:sty m:val="p"/>
                      </m:rPr>
                      <a:rPr lang="en-US" sz="900" b="0" i="0" dirty="0" smtClean="0">
                        <a:solidFill>
                          <a:schemeClr val="tx1"/>
                        </a:solidFill>
                        <a:latin typeface="Cambria Math" panose="02040503050406030204" pitchFamily="18" charset="0"/>
                        <a:ea typeface="Cambria Math" panose="02040503050406030204" pitchFamily="18" charset="0"/>
                      </a:rPr>
                      <m:t>q</m:t>
                    </m:r>
                    <m:r>
                      <a:rPr lang="en-US" sz="900" b="0" i="1" dirty="0" smtClean="0">
                        <a:solidFill>
                          <a:schemeClr val="tx1"/>
                        </a:solidFill>
                        <a:latin typeface="Cambria Math" panose="02040503050406030204" pitchFamily="18" charset="0"/>
                        <a:ea typeface="Cambria Math" panose="02040503050406030204" pitchFamily="18" charset="0"/>
                      </a:rPr>
                      <m:t>≥0.75,</m:t>
                    </m:r>
                    <m:r>
                      <a:rPr lang="en-US" sz="900" b="0" i="1" dirty="0" smtClean="0">
                        <a:solidFill>
                          <a:schemeClr val="tx1"/>
                        </a:solidFill>
                        <a:latin typeface="Cambria Math" panose="02040503050406030204" pitchFamily="18" charset="0"/>
                        <a:ea typeface="Cambria Math" panose="02040503050406030204" pitchFamily="18" charset="0"/>
                      </a:rPr>
                      <m:t>𝑁</m:t>
                    </m:r>
                    <m:r>
                      <a:rPr lang="en-US" sz="900" b="0" i="1" dirty="0" smtClean="0">
                        <a:solidFill>
                          <a:schemeClr val="tx1"/>
                        </a:solidFill>
                        <a:latin typeface="Cambria Math" panose="02040503050406030204" pitchFamily="18" charset="0"/>
                        <a:ea typeface="Cambria Math" panose="02040503050406030204" pitchFamily="18" charset="0"/>
                      </a:rPr>
                      <m:t>≥400</m:t>
                    </m:r>
                  </m:oMath>
                </a14:m>
                <a:r>
                  <a:rPr lang="en-US" sz="900" dirty="0">
                    <a:solidFill>
                      <a:schemeClr val="tx1"/>
                    </a:solidFill>
                  </a:rPr>
                  <a:t> can reach satisfactory accuracy.</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computational time for training the SPCE model is </a:t>
                </a:r>
                <a:r>
                  <a:rPr lang="en-US" sz="900" b="1" dirty="0">
                    <a:solidFill>
                      <a:schemeClr val="tx1"/>
                    </a:solidFill>
                  </a:rPr>
                  <a:t>negatively proportional</a:t>
                </a:r>
                <a:r>
                  <a:rPr lang="en-US" sz="900" dirty="0">
                    <a:solidFill>
                      <a:schemeClr val="tx1"/>
                    </a:solidFill>
                  </a:rPr>
                  <a:t> to </a:t>
                </a:r>
                <a14:m>
                  <m:oMath xmlns:m="http://schemas.openxmlformats.org/officeDocument/2006/math">
                    <m:r>
                      <a:rPr lang="en-US" sz="900" b="0" i="1" smtClean="0">
                        <a:solidFill>
                          <a:schemeClr val="tx1"/>
                        </a:solidFill>
                        <a:latin typeface="Cambria Math" panose="02040503050406030204" pitchFamily="18" charset="0"/>
                      </a:rPr>
                      <m:t>𝑝</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𝑞</m:t>
                    </m:r>
                  </m:oMath>
                </a14:m>
                <a:r>
                  <a:rPr lang="en-US" sz="900" dirty="0">
                    <a:solidFill>
                      <a:schemeClr val="tx1"/>
                    </a:solidFill>
                  </a:rPr>
                  <a:t> and </a:t>
                </a:r>
                <a14:m>
                  <m:oMath xmlns:m="http://schemas.openxmlformats.org/officeDocument/2006/math">
                    <m:r>
                      <a:rPr lang="en-US" sz="900" b="0" i="1" smtClean="0">
                        <a:solidFill>
                          <a:schemeClr val="tx1"/>
                        </a:solidFill>
                        <a:latin typeface="Cambria Math" panose="02040503050406030204" pitchFamily="18" charset="0"/>
                      </a:rPr>
                      <m:t>𝑁</m:t>
                    </m:r>
                  </m:oMath>
                </a14:m>
                <a:r>
                  <a:rPr lang="en-US" sz="900" dirty="0">
                    <a:solidFill>
                      <a:schemeClr val="tx1"/>
                    </a:solidFill>
                  </a:rPr>
                  <a:t>. Using parallel programming technique with 6 cores can </a:t>
                </a:r>
                <a:r>
                  <a:rPr lang="en-US" sz="900" b="1" dirty="0">
                    <a:solidFill>
                      <a:schemeClr val="tx1"/>
                    </a:solidFill>
                  </a:rPr>
                  <a:t>accelerate appr. 3.3 times </a:t>
                </a:r>
                <a:r>
                  <a:rPr lang="en-US" sz="900" dirty="0">
                    <a:solidFill>
                      <a:schemeClr val="tx1"/>
                    </a:solidFill>
                  </a:rPr>
                  <a:t>than using single core.</a:t>
                </a:r>
              </a:p>
              <a:p>
                <a:pPr marL="228600" indent="-228600">
                  <a:lnSpc>
                    <a:spcPct val="114000"/>
                  </a:lnSpc>
                  <a:buFont typeface="+mj-lt"/>
                  <a:buAutoNum type="arabicPeriod"/>
                </a:pPr>
                <a:endParaRPr lang="en-US" sz="900" b="1" i="1" dirty="0">
                  <a:solidFill>
                    <a:schemeClr val="tx1"/>
                  </a:solidFill>
                  <a:latin typeface="Cambria Math" panose="02040503050406030204" pitchFamily="18" charset="0"/>
                </a:endParaRPr>
              </a:p>
              <a:p>
                <a:pPr marL="228600" indent="-228600">
                  <a:lnSpc>
                    <a:spcPct val="114000"/>
                  </a:lnSpc>
                  <a:buFont typeface="+mj-lt"/>
                  <a:buAutoNum type="arabicPeriod"/>
                </a:pPr>
                <a:r>
                  <a:rPr lang="en-US" sz="900" b="1" i="1" dirty="0">
                    <a:solidFill>
                      <a:schemeClr val="tx1"/>
                    </a:solidFill>
                    <a:latin typeface="Cambria Math" panose="02040503050406030204" pitchFamily="18" charset="0"/>
                  </a:rPr>
                  <a:t> </a:t>
                </a:r>
                <a14:m>
                  <m:oMath xmlns:m="http://schemas.openxmlformats.org/officeDocument/2006/math">
                    <m:sSub>
                      <m:sSubPr>
                        <m:ctrlPr>
                          <a:rPr lang="en-US" sz="900" b="1" i="1" smtClean="0">
                            <a:solidFill>
                              <a:schemeClr val="tx1"/>
                            </a:solidFill>
                            <a:latin typeface="Cambria Math" panose="02040503050406030204" pitchFamily="18" charset="0"/>
                          </a:rPr>
                        </m:ctrlPr>
                      </m:sSubPr>
                      <m:e>
                        <m:r>
                          <a:rPr lang="en-US" sz="900" b="1" i="1" smtClean="0">
                            <a:solidFill>
                              <a:schemeClr val="tx1"/>
                            </a:solidFill>
                            <a:latin typeface="Cambria Math" panose="02040503050406030204" pitchFamily="18" charset="0"/>
                          </a:rPr>
                          <m:t>𝑴</m:t>
                        </m:r>
                      </m:e>
                      <m:sub>
                        <m:r>
                          <a:rPr lang="en-US" sz="900" b="1" i="1" smtClean="0">
                            <a:solidFill>
                              <a:schemeClr val="tx1"/>
                            </a:solidFill>
                            <a:latin typeface="Cambria Math" panose="02040503050406030204" pitchFamily="18" charset="0"/>
                          </a:rPr>
                          <m:t>𝑳</m:t>
                        </m:r>
                      </m:sub>
                    </m:sSub>
                  </m:oMath>
                </a14:m>
                <a:r>
                  <a:rPr lang="en-US" sz="900" b="1" dirty="0">
                    <a:solidFill>
                      <a:schemeClr val="tx1"/>
                    </a:solidFill>
                  </a:rPr>
                  <a:t> </a:t>
                </a:r>
                <a:r>
                  <a:rPr lang="en-US" sz="900" dirty="0">
                    <a:solidFill>
                      <a:schemeClr val="tx1"/>
                    </a:solidFill>
                  </a:rPr>
                  <a:t>and </a:t>
                </a:r>
                <a14:m>
                  <m:oMath xmlns:m="http://schemas.openxmlformats.org/officeDocument/2006/math">
                    <m:r>
                      <a:rPr lang="en-US" sz="900" b="1" i="1" smtClean="0">
                        <a:solidFill>
                          <a:schemeClr val="tx1"/>
                        </a:solidFill>
                        <a:latin typeface="Cambria Math" panose="02040503050406030204" pitchFamily="18" charset="0"/>
                      </a:rPr>
                      <m:t>𝑹</m:t>
                    </m:r>
                    <m:r>
                      <a:rPr lang="en-US" sz="900" b="0" i="1" smtClean="0">
                        <a:solidFill>
                          <a:schemeClr val="tx1"/>
                        </a:solidFill>
                        <a:latin typeface="Cambria Math" panose="02040503050406030204" pitchFamily="18" charset="0"/>
                      </a:rPr>
                      <m:t> </m:t>
                    </m:r>
                  </m:oMath>
                </a14:m>
                <a:r>
                  <a:rPr lang="en-US" sz="900" dirty="0">
                    <a:solidFill>
                      <a:schemeClr val="tx1"/>
                    </a:solidFill>
                  </a:rPr>
                  <a:t>should be the top two most significant seismic parameters influencing the response.</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result shows that geothermally induced earthquake </a:t>
                </a:r>
                <a:r>
                  <a:rPr lang="en-US" sz="900" b="1" dirty="0">
                    <a:solidFill>
                      <a:schemeClr val="tx1"/>
                    </a:solidFill>
                  </a:rPr>
                  <a:t>might affect comfortability </a:t>
                </a:r>
                <a:r>
                  <a:rPr lang="en-US" sz="900" dirty="0">
                    <a:solidFill>
                      <a:schemeClr val="tx1"/>
                    </a:solidFill>
                  </a:rPr>
                  <a:t>especially at night in purely residential area.</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result shows that geothermally induced earthquake </a:t>
                </a:r>
                <a:r>
                  <a:rPr lang="en-US" sz="900" b="1" dirty="0">
                    <a:solidFill>
                      <a:schemeClr val="tx1"/>
                    </a:solidFill>
                  </a:rPr>
                  <a:t>has less impact on serviceability</a:t>
                </a:r>
                <a:r>
                  <a:rPr lang="en-US" sz="900" dirty="0">
                    <a:solidFill>
                      <a:schemeClr val="tx1"/>
                    </a:solidFill>
                  </a:rPr>
                  <a:t>.</a:t>
                </a:r>
              </a:p>
            </p:txBody>
          </p:sp>
        </mc:Choice>
        <mc:Fallback xmlns="">
          <p:sp>
            <p:nvSpPr>
              <p:cNvPr id="2" name="Rectangle: Rounded Corners 1">
                <a:extLst>
                  <a:ext uri="{FF2B5EF4-FFF2-40B4-BE49-F238E27FC236}">
                    <a16:creationId xmlns:a16="http://schemas.microsoft.com/office/drawing/2014/main" id="{844A4C75-90F4-9743-59B9-3D24E45A5E9C}"/>
                  </a:ext>
                </a:extLst>
              </p:cNvPr>
              <p:cNvSpPr>
                <a:spLocks noRot="1" noChangeAspect="1" noMove="1" noResize="1" noEditPoints="1" noAdjustHandles="1" noChangeArrowheads="1" noChangeShapeType="1" noTextEdit="1"/>
              </p:cNvSpPr>
              <p:nvPr/>
            </p:nvSpPr>
            <p:spPr>
              <a:xfrm>
                <a:off x="381000" y="1249679"/>
                <a:ext cx="4191000" cy="3471493"/>
              </a:xfrm>
              <a:prstGeom prst="roundRect">
                <a:avLst>
                  <a:gd name="adj" fmla="val 3901"/>
                </a:avLst>
              </a:prstGeom>
              <a:blipFill>
                <a:blip r:embed="rId3"/>
                <a:stretch>
                  <a:fillRect b="-527"/>
                </a:stretch>
              </a:blipFill>
              <a:ln>
                <a:noFill/>
              </a:ln>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B9B17FD3-16F1-9D63-2F03-076D6C30FA6F}"/>
              </a:ext>
            </a:extLst>
          </p:cNvPr>
          <p:cNvSpPr/>
          <p:nvPr/>
        </p:nvSpPr>
        <p:spPr>
          <a:xfrm>
            <a:off x="4635934" y="1249679"/>
            <a:ext cx="4191000" cy="3471493"/>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i="1" dirty="0">
                <a:solidFill>
                  <a:schemeClr val="tx1"/>
                </a:solidFill>
              </a:rPr>
              <a:t>Outlook</a:t>
            </a:r>
          </a:p>
          <a:p>
            <a:pPr algn="ctr"/>
            <a:endParaRPr lang="en-US" sz="1400" b="1" i="1" dirty="0">
              <a:solidFill>
                <a:schemeClr val="tx1"/>
              </a:solidFill>
            </a:endParaRPr>
          </a:p>
          <a:p>
            <a:pPr marL="228600" indent="-228600">
              <a:lnSpc>
                <a:spcPct val="114000"/>
              </a:lnSpc>
              <a:buFont typeface="+mj-lt"/>
              <a:buAutoNum type="arabicPeriod"/>
            </a:pPr>
            <a:r>
              <a:rPr lang="en-US" sz="900" dirty="0">
                <a:solidFill>
                  <a:schemeClr val="tx1"/>
                </a:solidFill>
              </a:rPr>
              <a:t>The SBGMG can be improved by introducing </a:t>
            </a:r>
            <a:r>
              <a:rPr lang="en-US" sz="900" b="1" dirty="0">
                <a:solidFill>
                  <a:schemeClr val="tx1"/>
                </a:solidFill>
              </a:rPr>
              <a:t>spectral non-stationary </a:t>
            </a:r>
            <a:r>
              <a:rPr lang="en-US" sz="900" dirty="0">
                <a:solidFill>
                  <a:schemeClr val="tx1"/>
                </a:solidFill>
              </a:rPr>
              <a:t>ground motion model.</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Introducing non-parametric probability based surrogate model [Zhong et al 2023]. With this approach, less simplification has to be done, and a more complex relationship in the system can be presented.</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A better, full-scaled assessment should include </a:t>
            </a:r>
            <a:r>
              <a:rPr lang="en-US" sz="900" b="1" dirty="0">
                <a:solidFill>
                  <a:schemeClr val="tx1"/>
                </a:solidFill>
              </a:rPr>
              <a:t>non-linear analysis</a:t>
            </a:r>
            <a:r>
              <a:rPr lang="en-US" sz="900" dirty="0">
                <a:solidFill>
                  <a:schemeClr val="tx1"/>
                </a:solidFill>
              </a:rPr>
              <a:t>, e.g., pushover analysis.</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b="1" dirty="0">
                <a:solidFill>
                  <a:schemeClr val="tx1"/>
                </a:solidFill>
              </a:rPr>
              <a:t>It is recommended to evaluate the vibration of the whole structure instead of using FRF of one recorded point.</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computational cost of training the SPCE model is still too high, although </a:t>
            </a:r>
            <a:r>
              <a:rPr lang="en-US" sz="900" b="1" dirty="0">
                <a:solidFill>
                  <a:schemeClr val="tx1"/>
                </a:solidFill>
              </a:rPr>
              <a:t>parallel programming</a:t>
            </a:r>
            <a:r>
              <a:rPr lang="en-US" sz="900" dirty="0">
                <a:solidFill>
                  <a:schemeClr val="tx1"/>
                </a:solidFill>
              </a:rPr>
              <a:t> technique and faster optimization algorithm, </a:t>
            </a:r>
            <a:r>
              <a:rPr lang="en-US" sz="900" b="1" dirty="0">
                <a:solidFill>
                  <a:schemeClr val="tx1"/>
                </a:solidFill>
              </a:rPr>
              <a:t>L-BFGS-B</a:t>
            </a:r>
            <a:r>
              <a:rPr lang="en-US" sz="900" dirty="0">
                <a:solidFill>
                  <a:schemeClr val="tx1"/>
                </a:solidFill>
              </a:rPr>
              <a:t>, are used  in self-written SPCE. </a:t>
            </a:r>
          </a:p>
        </p:txBody>
      </p:sp>
      <p:sp>
        <p:nvSpPr>
          <p:cNvPr id="6" name="Fußzeilenplatzhalter 4">
            <a:extLst>
              <a:ext uri="{FF2B5EF4-FFF2-40B4-BE49-F238E27FC236}">
                <a16:creationId xmlns:a16="http://schemas.microsoft.com/office/drawing/2014/main" id="{7F5B86E2-F7F4-AFE1-E52E-07AD5BFCD86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2468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Scenario based ground motion generator (SBGMG)</a:t>
            </a:r>
            <a:endParaRPr lang="de-DE" dirty="0">
              <a:solidFill>
                <a:schemeClr val="bg1"/>
              </a:solidFill>
            </a:endParaRP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7</a:t>
            </a:fld>
            <a:endParaRPr lang="de-DE" dirty="0"/>
          </a:p>
        </p:txBody>
      </p:sp>
      <p:sp>
        <p:nvSpPr>
          <p:cNvPr id="5" name="Fußzeilenplatzhalter 4">
            <a:extLst>
              <a:ext uri="{FF2B5EF4-FFF2-40B4-BE49-F238E27FC236}">
                <a16:creationId xmlns:a16="http://schemas.microsoft.com/office/drawing/2014/main" id="{E7E2DACF-B430-A9B3-64C2-2AE35400B18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05175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8</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b="1"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446135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9</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b="1"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9" name="Rectangle 8">
            <a:extLst>
              <a:ext uri="{FF2B5EF4-FFF2-40B4-BE49-F238E27FC236}">
                <a16:creationId xmlns:a16="http://schemas.microsoft.com/office/drawing/2014/main" id="{AC33E5A6-91D5-F2DE-5A51-BE2E63CDBEA6}"/>
              </a:ext>
            </a:extLst>
          </p:cNvPr>
          <p:cNvSpPr/>
          <p:nvPr/>
        </p:nvSpPr>
        <p:spPr>
          <a:xfrm>
            <a:off x="138731" y="1588655"/>
            <a:ext cx="1920978"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29808B8E-CA22-F8A7-F1A7-6123606B917E}"/>
              </a:ext>
            </a:extLst>
          </p:cNvPr>
          <p:cNvSpPr/>
          <p:nvPr/>
        </p:nvSpPr>
        <p:spPr>
          <a:xfrm>
            <a:off x="4364593" y="1588655"/>
            <a:ext cx="1999261"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2059710" y="1588655"/>
            <a:ext cx="2303728"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2059708" y="3479564"/>
            <a:ext cx="2303729"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634304839"/>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TUM_Praesentation_p_v1_16-9-1</Template>
  <TotalTime>0</TotalTime>
  <Words>8783</Words>
  <Application>Microsoft Office PowerPoint</Application>
  <PresentationFormat>On-screen Show (16:9)</PresentationFormat>
  <Paragraphs>881</Paragraphs>
  <Slides>62</Slides>
  <Notes>59</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62</vt:i4>
      </vt:variant>
    </vt:vector>
  </HeadingPairs>
  <TitlesOfParts>
    <vt:vector size="77" baseType="lpstr">
      <vt:lpstr>LMRoman12-Italic</vt:lpstr>
      <vt:lpstr>LMRoman12-Regular</vt:lpstr>
      <vt:lpstr>LMRomanCaps10-Regular</vt:lpstr>
      <vt:lpstr>Arial</vt:lpstr>
      <vt:lpstr>Calibri</vt:lpstr>
      <vt:lpstr>Cambria Math</vt:lpstr>
      <vt:lpstr>Courier New</vt:lpstr>
      <vt:lpstr>Symbol</vt:lpstr>
      <vt:lpstr>Wingdings</vt:lpstr>
      <vt:lpstr>Titel 1</vt:lpstr>
      <vt:lpstr>Titel 2</vt:lpstr>
      <vt:lpstr>Titel 3</vt:lpstr>
      <vt:lpstr>Inhalt</vt:lpstr>
      <vt:lpstr>Kapiteltrenner blau</vt:lpstr>
      <vt:lpstr>Kapiteltrenner schwarz</vt:lpstr>
      <vt:lpstr>Integrated Parameter Study and Serviceability Assessment of Building Structures under Geothermally Induced Seismicity using Stochastic Polynomial Chaos Expansion</vt:lpstr>
      <vt:lpstr>Introduction and Motivation</vt:lpstr>
      <vt:lpstr>Motivation</vt:lpstr>
      <vt:lpstr>Motivation</vt:lpstr>
      <vt:lpstr>Overall Framework</vt:lpstr>
      <vt:lpstr>Content of presentation</vt:lpstr>
      <vt:lpstr>Scenario based ground motion generator (SBGMG)</vt:lpstr>
      <vt:lpstr>SBGMG Framework</vt:lpstr>
      <vt:lpstr>SBGMG Framework</vt:lpstr>
      <vt:lpstr>AGMG Model</vt:lpstr>
      <vt:lpstr>Extract model parameters X_a  </vt:lpstr>
      <vt:lpstr>SBGMG Framework</vt:lpstr>
      <vt:lpstr>Baseline correction </vt:lpstr>
      <vt:lpstr>Comparison of artificial GM with recorded one</vt:lpstr>
      <vt:lpstr>SBGMG Framework</vt:lpstr>
      <vt:lpstr>Linear mixed effect model (LME)</vt:lpstr>
      <vt:lpstr>SBGMG Framework</vt:lpstr>
      <vt:lpstr>Response spectral analysis</vt:lpstr>
      <vt:lpstr>Stochastic Polynomial Chaos Expansion (SPCE)</vt:lpstr>
      <vt:lpstr>SPCE surrogate model</vt:lpstr>
      <vt:lpstr>SPCE convergence and training time</vt:lpstr>
      <vt:lpstr>Case study</vt:lpstr>
      <vt:lpstr>Case study</vt:lpstr>
      <vt:lpstr>Histogram of parameters</vt:lpstr>
      <vt:lpstr>Training LME model</vt:lpstr>
      <vt:lpstr>Generate X_a by LME and residuals </vt:lpstr>
      <vt:lpstr>Idealization and simplification </vt:lpstr>
      <vt:lpstr>Building example </vt:lpstr>
      <vt:lpstr>Frequency response functions (N = 500)</vt:lpstr>
      <vt:lpstr>Simulation  </vt:lpstr>
      <vt:lpstr>Simulation (N = 500)  </vt:lpstr>
      <vt:lpstr>SPCE surrogate model: Training </vt:lpstr>
      <vt:lpstr>SPCE surrogate model: Results</vt:lpstr>
      <vt:lpstr>Global sensitivity analysis:</vt:lpstr>
      <vt:lpstr>Serviceability and comfortability assessment</vt:lpstr>
      <vt:lpstr>Comfotability analysis: DIN4150-2, Day (A_0=3) </vt:lpstr>
      <vt:lpstr>Comfotability analysis: DIN4150-2, Night (A_0=0.2) </vt:lpstr>
      <vt:lpstr>Comfotability analysis: DIN4150-2, Night (A_0=0.2) </vt:lpstr>
      <vt:lpstr>Serivicability analysis: DIN4150-3 〖(v〗_x,v_y=15, v_z=20 [mm/s]) </vt:lpstr>
      <vt:lpstr>Conclusion and outlook </vt:lpstr>
      <vt:lpstr>Conclusion and outlook</vt:lpstr>
      <vt:lpstr>PowerPoint Presentation</vt:lpstr>
      <vt:lpstr>  Thank you for your attention!</vt:lpstr>
      <vt:lpstr>AGMG Model</vt:lpstr>
      <vt:lpstr>Step 1: Extract model parameters X_a  </vt:lpstr>
      <vt:lpstr>Step 2: Generate Gaussian white noise (GWN) </vt:lpstr>
      <vt:lpstr>Step 3: Excite Hu model by GWN</vt:lpstr>
      <vt:lpstr>Step 3-1: Excite Hu model by GWN</vt:lpstr>
      <vt:lpstr>Step 4: Dot product with time modulating function</vt:lpstr>
      <vt:lpstr>PowerPoint Presentation</vt:lpstr>
      <vt:lpstr>LME fitting results – first trail (modified from [Rezaeian 2010])</vt:lpstr>
      <vt:lpstr>LME fitting results – second trail</vt:lpstr>
      <vt:lpstr>LME fitting results</vt:lpstr>
      <vt:lpstr>Idealization and simplification </vt:lpstr>
      <vt:lpstr>SPCE</vt:lpstr>
      <vt:lpstr>Global sensitivity analysis:</vt:lpstr>
      <vt:lpstr>SPCE surrogate model: Validation</vt:lpstr>
      <vt:lpstr>SPCE convergence and training time</vt:lpstr>
      <vt:lpstr>Serviceability and comfortability assessment</vt:lpstr>
      <vt:lpstr>SPCE surrogate model: Results</vt:lpstr>
      <vt:lpstr>Idealization and simplification of X_sb </vt:lpstr>
      <vt:lpstr>Conclusion and outlook</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Freisinger, Julian</dc:creator>
  <cp:lastModifiedBy>Wei-Teng Kao</cp:lastModifiedBy>
  <cp:revision>40</cp:revision>
  <cp:lastPrinted>2015-07-30T14:04:45Z</cp:lastPrinted>
  <dcterms:created xsi:type="dcterms:W3CDTF">2021-09-14T08:38:33Z</dcterms:created>
  <dcterms:modified xsi:type="dcterms:W3CDTF">2024-08-20T11:18:09Z</dcterms:modified>
</cp:coreProperties>
</file>